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Inter Bold" charset="1" panose="020B0802030000000004"/>
      <p:regular r:id="rId32"/>
    </p:embeddedFont>
    <p:embeddedFont>
      <p:font typeface="Open Sans 1 Bold" charset="1" panose="00000000000000000000"/>
      <p:regular r:id="rId33"/>
    </p:embeddedFont>
    <p:embeddedFont>
      <p:font typeface="Open Sans 1 Semi-Bold" charset="1" panose="00000000000000000000"/>
      <p:regular r:id="rId34"/>
    </p:embeddedFont>
    <p:embeddedFont>
      <p:font typeface="Poppins Bold" charset="1" panose="00000800000000000000"/>
      <p:regular r:id="rId35"/>
    </p:embeddedFont>
    <p:embeddedFont>
      <p:font typeface="Poppins" charset="1" panose="00000500000000000000"/>
      <p:regular r:id="rId36"/>
    </p:embeddedFont>
    <p:embeddedFont>
      <p:font typeface="TT Commons Pro" charset="1" panose="020B0103030102020204"/>
      <p:regular r:id="rId37"/>
    </p:embeddedFont>
    <p:embeddedFont>
      <p:font typeface="Aileron Bold" charset="1" panose="00000800000000000000"/>
      <p:regular r:id="rId38"/>
    </p:embeddedFont>
    <p:embeddedFont>
      <p:font typeface="Aileron" charset="1" panose="00000500000000000000"/>
      <p:regular r:id="rId39"/>
    </p:embeddedFont>
    <p:embeddedFont>
      <p:font typeface="TT Commons Pro Bold" charset="1" panose="020B0103030102020204"/>
      <p:regular r:id="rId40"/>
    </p:embeddedFont>
    <p:embeddedFont>
      <p:font typeface="Poppins Heavy" charset="1" panose="00000A00000000000000"/>
      <p:regular r:id="rId41"/>
    </p:embeddedFont>
    <p:embeddedFont>
      <p:font typeface="Poppins Light" charset="1" panose="00000400000000000000"/>
      <p:regular r:id="rId42"/>
    </p:embeddedFont>
    <p:embeddedFont>
      <p:font typeface="Poppins Italics" charset="1" panose="00000500000000000000"/>
      <p:regular r:id="rId43"/>
    </p:embeddedFont>
    <p:embeddedFont>
      <p:font typeface="Agrandir Bold" charset="1" panose="00000800000000000000"/>
      <p:regular r:id="rId44"/>
    </p:embeddedFont>
    <p:embeddedFont>
      <p:font typeface="Poppins Semi-Bold" charset="1" panose="00000700000000000000"/>
      <p:regular r:id="rId45"/>
    </p:embeddedFont>
    <p:embeddedFont>
      <p:font typeface="Public Sans Bold" charset="1" panose="00000000000000000000"/>
      <p:regular r:id="rId46"/>
    </p:embeddedFont>
    <p:embeddedFont>
      <p:font typeface="Poppins Bold Italics" charset="1" panose="00000800000000000000"/>
      <p:regular r:id="rId47"/>
    </p:embeddedFont>
    <p:embeddedFont>
      <p:font typeface="Open Sauce Bold" charset="1" panose="00000800000000000000"/>
      <p:regular r:id="rId48"/>
    </p:embeddedFont>
    <p:embeddedFont>
      <p:font typeface="Open Sauce" charset="1" panose="000005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image59.pn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jpe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 Id="rId4" Target="../media/image6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google.com/search?q=https://doi.org/10.3389/fnut.2025.1584409" TargetMode="External" Type="http://schemas.openxmlformats.org/officeDocument/2006/relationships/hyperlink"/><Relationship Id="rId11" Target="https://smg.media.mit.edu/library/Simmel.fashion.pdf" TargetMode="External" Type="http://schemas.openxmlformats.org/officeDocument/2006/relationships/hyperlink"/><Relationship Id="rId12" Target="https://www.gacbe.ac.in/images/E%20books/Culture%20and%20Power%20-%20The%20Sociology%20of%20Pierre%20Bourdieu%20.pdf" TargetMode="External" Type="http://schemas.openxmlformats.org/officeDocument/2006/relationships/hyperlink"/><Relationship Id="rId13" Target="https://blog.google/products/search/you-feta-believe-it-search-trends/" TargetMode="External" Type="http://schemas.openxmlformats.org/officeDocument/2006/relationships/hyperlink"/><Relationship Id="rId2" Target="https://doi.org/10.1111/1746-692X.12403" TargetMode="External" Type="http://schemas.openxmlformats.org/officeDocument/2006/relationships/hyperlink"/><Relationship Id="rId3" Target="https://arxiv.org/abs/1409.2195" TargetMode="External" Type="http://schemas.openxmlformats.org/officeDocument/2006/relationships/hyperlink"/><Relationship Id="rId4" Target="https://developers.google.com/youtube/v3" TargetMode="External" Type="http://schemas.openxmlformats.org/officeDocument/2006/relationships/hyperlink"/><Relationship Id="rId5" Target="https://arxiv.org/abs/1906.12331" TargetMode="External" Type="http://schemas.openxmlformats.org/officeDocument/2006/relationships/hyperlink"/><Relationship Id="rId6" Target="https://github.com/pat310/google-trends-api" TargetMode="External" Type="http://schemas.openxmlformats.org/officeDocument/2006/relationships/hyperlink"/><Relationship Id="rId7" Target="https://praw.readthedocs.io/en/latest/" TargetMode="External" Type="http://schemas.openxmlformats.org/officeDocument/2006/relationships/hyperlink"/><Relationship Id="rId8" Target="https://teddykw2.wordpress.com/wp-content/uploads/2012/07/everett-m-rogers-diffusion-of-innovations.pdf" TargetMode="External" Type="http://schemas.openxmlformats.org/officeDocument/2006/relationships/hyperlink"/><Relationship Id="rId9" Target="https://doi.org/10.1016/j.invent.2020.100312"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2.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AE8D4"/>
        </a:solidFill>
      </p:bgPr>
    </p:bg>
    <p:spTree>
      <p:nvGrpSpPr>
        <p:cNvPr id="1" name=""/>
        <p:cNvGrpSpPr/>
        <p:nvPr/>
      </p:nvGrpSpPr>
      <p:grpSpPr>
        <a:xfrm>
          <a:off x="0" y="0"/>
          <a:ext cx="0" cy="0"/>
          <a:chOff x="0" y="0"/>
          <a:chExt cx="0" cy="0"/>
        </a:xfrm>
      </p:grpSpPr>
      <p:grpSp>
        <p:nvGrpSpPr>
          <p:cNvPr name="Group 2" id="2"/>
          <p:cNvGrpSpPr/>
          <p:nvPr/>
        </p:nvGrpSpPr>
        <p:grpSpPr>
          <a:xfrm rot="0">
            <a:off x="-1402759" y="6802807"/>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1074658" y="8563446"/>
            <a:ext cx="16138684" cy="0"/>
          </a:xfrm>
          <a:prstGeom prst="line">
            <a:avLst/>
          </a:prstGeom>
          <a:ln cap="flat" w="38100">
            <a:solidFill>
              <a:srgbClr val="216650"/>
            </a:solidFill>
            <a:prstDash val="solid"/>
            <a:headEnd type="none" len="sm" w="sm"/>
            <a:tailEnd type="none" len="sm" w="sm"/>
          </a:ln>
        </p:spPr>
      </p:sp>
      <p:grpSp>
        <p:nvGrpSpPr>
          <p:cNvPr name="Group 6" id="6"/>
          <p:cNvGrpSpPr/>
          <p:nvPr/>
        </p:nvGrpSpPr>
        <p:grpSpPr>
          <a:xfrm rot="0">
            <a:off x="15972039" y="656036"/>
            <a:ext cx="1241303" cy="575606"/>
            <a:chOff x="0" y="0"/>
            <a:chExt cx="326928" cy="151600"/>
          </a:xfrm>
        </p:grpSpPr>
        <p:sp>
          <p:nvSpPr>
            <p:cNvPr name="Freeform 7" id="7"/>
            <p:cNvSpPr/>
            <p:nvPr/>
          </p:nvSpPr>
          <p:spPr>
            <a:xfrm flipH="false" flipV="false" rot="0">
              <a:off x="0" y="0"/>
              <a:ext cx="326928" cy="151600"/>
            </a:xfrm>
            <a:custGeom>
              <a:avLst/>
              <a:gdLst/>
              <a:ahLst/>
              <a:cxnLst/>
              <a:rect r="r" b="b" t="t" l="l"/>
              <a:pathLst>
                <a:path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216650"/>
            </a:solidFill>
          </p:spPr>
        </p:sp>
        <p:sp>
          <p:nvSpPr>
            <p:cNvPr name="TextBox 8" id="8"/>
            <p:cNvSpPr txBox="true"/>
            <p:nvPr/>
          </p:nvSpPr>
          <p:spPr>
            <a:xfrm>
              <a:off x="0" y="-47625"/>
              <a:ext cx="326928" cy="199225"/>
            </a:xfrm>
            <a:prstGeom prst="rect">
              <a:avLst/>
            </a:prstGeom>
          </p:spPr>
          <p:txBody>
            <a:bodyPr anchor="ctr" rtlCol="false" tIns="50800" lIns="50800" bIns="50800" rIns="50800"/>
            <a:lstStyle/>
            <a:p>
              <a:pPr algn="ctr">
                <a:lnSpc>
                  <a:spcPts val="2479"/>
                </a:lnSpc>
              </a:pPr>
            </a:p>
          </p:txBody>
        </p:sp>
      </p:grpSp>
      <p:sp>
        <p:nvSpPr>
          <p:cNvPr name="Freeform 9" id="9"/>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a:grpSpLocks noChangeAspect="true"/>
          </p:cNvGrpSpPr>
          <p:nvPr/>
        </p:nvGrpSpPr>
        <p:grpSpPr>
          <a:xfrm rot="0">
            <a:off x="12012930" y="2040811"/>
            <a:ext cx="5246370" cy="5246370"/>
            <a:chOff x="0" y="0"/>
            <a:chExt cx="14840029" cy="14840029"/>
          </a:xfrm>
        </p:grpSpPr>
        <p:sp>
          <p:nvSpPr>
            <p:cNvPr name="Freeform 11" id="11"/>
            <p:cNvSpPr/>
            <p:nvPr/>
          </p:nvSpPr>
          <p:spPr>
            <a:xfrm flipH="false" flipV="false" rot="0">
              <a:off x="-33258" y="-75"/>
              <a:ext cx="14906544" cy="14840178"/>
            </a:xfrm>
            <a:custGeom>
              <a:avLst/>
              <a:gdLst/>
              <a:ahLst/>
              <a:cxnLst/>
              <a:rect r="r" b="b" t="t" l="l"/>
              <a:pathLst>
                <a:path h="14840178" w="14906544">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solidFill>
              <a:srgbClr val="216650"/>
            </a:solidFill>
          </p:spPr>
        </p:sp>
        <p:sp>
          <p:nvSpPr>
            <p:cNvPr name="Freeform 12" id="12"/>
            <p:cNvSpPr/>
            <p:nvPr/>
          </p:nvSpPr>
          <p:spPr>
            <a:xfrm flipH="false" flipV="false" rot="0">
              <a:off x="168022" y="200309"/>
              <a:ext cx="14503985" cy="14439411"/>
            </a:xfrm>
            <a:custGeom>
              <a:avLst/>
              <a:gdLst/>
              <a:ahLst/>
              <a:cxnLst/>
              <a:rect r="r" b="b" t="t" l="l"/>
              <a:pathLst>
                <a:path h="14439411" w="14503985">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name="Freeform 13" id="13"/>
            <p:cNvSpPr/>
            <p:nvPr/>
          </p:nvSpPr>
          <p:spPr>
            <a:xfrm flipH="false" flipV="false" rot="0">
              <a:off x="531276" y="561946"/>
              <a:ext cx="13777477" cy="13716137"/>
            </a:xfrm>
            <a:custGeom>
              <a:avLst/>
              <a:gdLst/>
              <a:ahLst/>
              <a:cxnLst/>
              <a:rect r="r" b="b" t="t" l="l"/>
              <a:pathLst>
                <a:path h="13716137" w="1377747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4"/>
              <a:stretch>
                <a:fillRect l="-24665" t="0" r="-24665" b="0"/>
              </a:stretch>
            </a:blipFill>
          </p:spPr>
        </p:sp>
      </p:grpSp>
      <p:sp>
        <p:nvSpPr>
          <p:cNvPr name="TextBox 14" id="14"/>
          <p:cNvSpPr txBox="true"/>
          <p:nvPr/>
        </p:nvSpPr>
        <p:spPr>
          <a:xfrm rot="0">
            <a:off x="1028700" y="3020947"/>
            <a:ext cx="10984230" cy="2806694"/>
          </a:xfrm>
          <a:prstGeom prst="rect">
            <a:avLst/>
          </a:prstGeom>
        </p:spPr>
        <p:txBody>
          <a:bodyPr anchor="t" rtlCol="false" tIns="0" lIns="0" bIns="0" rIns="0">
            <a:spAutoFit/>
          </a:bodyPr>
          <a:lstStyle/>
          <a:p>
            <a:pPr algn="l">
              <a:lnSpc>
                <a:spcPts val="11200"/>
              </a:lnSpc>
            </a:pPr>
            <a:r>
              <a:rPr lang="en-US" b="true" sz="8000">
                <a:solidFill>
                  <a:srgbClr val="216650"/>
                </a:solidFill>
                <a:latin typeface="Inter Bold"/>
                <a:ea typeface="Inter Bold"/>
                <a:cs typeface="Inter Bold"/>
                <a:sym typeface="Inter Bold"/>
              </a:rPr>
              <a:t>THE LIFECYCLE OF A DIGITAL FOOD TREND</a:t>
            </a:r>
          </a:p>
        </p:txBody>
      </p:sp>
      <p:sp>
        <p:nvSpPr>
          <p:cNvPr name="TextBox 15" id="15"/>
          <p:cNvSpPr txBox="true"/>
          <p:nvPr/>
        </p:nvSpPr>
        <p:spPr>
          <a:xfrm rot="0">
            <a:off x="1076325" y="8823818"/>
            <a:ext cx="2593875" cy="407036"/>
          </a:xfrm>
          <a:prstGeom prst="rect">
            <a:avLst/>
          </a:prstGeom>
        </p:spPr>
        <p:txBody>
          <a:bodyPr anchor="t" rtlCol="false" tIns="0" lIns="0" bIns="0" rIns="0">
            <a:spAutoFit/>
          </a:bodyPr>
          <a:lstStyle/>
          <a:p>
            <a:pPr algn="just" marL="0" indent="0" lvl="0">
              <a:lnSpc>
                <a:spcPts val="3409"/>
              </a:lnSpc>
            </a:pPr>
            <a:r>
              <a:rPr lang="en-US" b="true" sz="2199">
                <a:solidFill>
                  <a:srgbClr val="000000"/>
                </a:solidFill>
                <a:latin typeface="Open Sans 1 Bold"/>
                <a:ea typeface="Open Sans 1 Bold"/>
                <a:cs typeface="Open Sans 1 Bold"/>
                <a:sym typeface="Open Sans 1 Bold"/>
              </a:rPr>
              <a:t>Kadeeja Zumreen</a:t>
            </a:r>
          </a:p>
        </p:txBody>
      </p:sp>
      <p:sp>
        <p:nvSpPr>
          <p:cNvPr name="TextBox 16" id="16"/>
          <p:cNvSpPr txBox="true"/>
          <p:nvPr/>
        </p:nvSpPr>
        <p:spPr>
          <a:xfrm rot="0">
            <a:off x="4631312" y="8823818"/>
            <a:ext cx="2725663" cy="407036"/>
          </a:xfrm>
          <a:prstGeom prst="rect">
            <a:avLst/>
          </a:prstGeom>
        </p:spPr>
        <p:txBody>
          <a:bodyPr anchor="t" rtlCol="false" tIns="0" lIns="0" bIns="0" rIns="0">
            <a:spAutoFit/>
          </a:bodyPr>
          <a:lstStyle/>
          <a:p>
            <a:pPr algn="just" marL="0" indent="0" lvl="0">
              <a:lnSpc>
                <a:spcPts val="3409"/>
              </a:lnSpc>
            </a:pPr>
            <a:r>
              <a:rPr lang="en-US" b="true" sz="2199">
                <a:solidFill>
                  <a:srgbClr val="000000"/>
                </a:solidFill>
                <a:latin typeface="Open Sans 1 Bold"/>
                <a:ea typeface="Open Sans 1 Bold"/>
                <a:cs typeface="Open Sans 1 Bold"/>
                <a:sym typeface="Open Sans 1 Bold"/>
              </a:rPr>
              <a:t>Sriya Kondury</a:t>
            </a:r>
          </a:p>
        </p:txBody>
      </p:sp>
      <p:sp>
        <p:nvSpPr>
          <p:cNvPr name="TextBox 17" id="17"/>
          <p:cNvSpPr txBox="true"/>
          <p:nvPr/>
        </p:nvSpPr>
        <p:spPr>
          <a:xfrm rot="0">
            <a:off x="8318999" y="8823818"/>
            <a:ext cx="2868747" cy="407036"/>
          </a:xfrm>
          <a:prstGeom prst="rect">
            <a:avLst/>
          </a:prstGeom>
        </p:spPr>
        <p:txBody>
          <a:bodyPr anchor="t" rtlCol="false" tIns="0" lIns="0" bIns="0" rIns="0">
            <a:spAutoFit/>
          </a:bodyPr>
          <a:lstStyle/>
          <a:p>
            <a:pPr algn="just" marL="0" indent="0" lvl="0">
              <a:lnSpc>
                <a:spcPts val="3409"/>
              </a:lnSpc>
            </a:pPr>
            <a:r>
              <a:rPr lang="en-US" b="true" sz="2199">
                <a:solidFill>
                  <a:srgbClr val="000000"/>
                </a:solidFill>
                <a:latin typeface="Open Sans 1 Bold"/>
                <a:ea typeface="Open Sans 1 Bold"/>
                <a:cs typeface="Open Sans 1 Bold"/>
                <a:sym typeface="Open Sans 1 Bold"/>
              </a:rPr>
              <a:t>Sayalee Chivate</a:t>
            </a:r>
          </a:p>
        </p:txBody>
      </p:sp>
      <p:sp>
        <p:nvSpPr>
          <p:cNvPr name="TextBox 18" id="18"/>
          <p:cNvSpPr txBox="true"/>
          <p:nvPr/>
        </p:nvSpPr>
        <p:spPr>
          <a:xfrm rot="0">
            <a:off x="14344595" y="8862553"/>
            <a:ext cx="2868747" cy="368301"/>
          </a:xfrm>
          <a:prstGeom prst="rect">
            <a:avLst/>
          </a:prstGeom>
        </p:spPr>
        <p:txBody>
          <a:bodyPr anchor="t" rtlCol="false" tIns="0" lIns="0" bIns="0" rIns="0">
            <a:spAutoFit/>
          </a:bodyPr>
          <a:lstStyle/>
          <a:p>
            <a:pPr algn="r" marL="0" indent="0" lvl="0">
              <a:lnSpc>
                <a:spcPts val="3099"/>
              </a:lnSpc>
            </a:pPr>
            <a:r>
              <a:rPr lang="en-US" b="true" sz="1999">
                <a:solidFill>
                  <a:srgbClr val="000000"/>
                </a:solidFill>
                <a:latin typeface="Open Sans 1 Bold"/>
                <a:ea typeface="Open Sans 1 Bold"/>
                <a:cs typeface="Open Sans 1 Bold"/>
                <a:sym typeface="Open Sans 1 Bold"/>
              </a:rPr>
              <a:t>December 5th, 2025</a:t>
            </a:r>
          </a:p>
        </p:txBody>
      </p:sp>
      <p:sp>
        <p:nvSpPr>
          <p:cNvPr name="TextBox 19" id="19"/>
          <p:cNvSpPr txBox="true"/>
          <p:nvPr/>
        </p:nvSpPr>
        <p:spPr>
          <a:xfrm rot="0">
            <a:off x="1076325" y="6134341"/>
            <a:ext cx="10936605" cy="976630"/>
          </a:xfrm>
          <a:prstGeom prst="rect">
            <a:avLst/>
          </a:prstGeom>
        </p:spPr>
        <p:txBody>
          <a:bodyPr anchor="t" rtlCol="false" tIns="0" lIns="0" bIns="0" rIns="0">
            <a:spAutoFit/>
          </a:bodyPr>
          <a:lstStyle/>
          <a:p>
            <a:pPr algn="l" marL="0" indent="0" lvl="0">
              <a:lnSpc>
                <a:spcPts val="3919"/>
              </a:lnSpc>
            </a:pPr>
            <a:r>
              <a:rPr lang="en-US" b="true" sz="2799" spc="207">
                <a:solidFill>
                  <a:srgbClr val="000000"/>
                </a:solidFill>
                <a:latin typeface="Open Sans 1 Semi-Bold"/>
                <a:ea typeface="Open Sans 1 Semi-Bold"/>
                <a:cs typeface="Open Sans 1 Semi-Bold"/>
                <a:sym typeface="Open Sans 1 Semi-Bold"/>
              </a:rPr>
              <a:t>AN ANALYSIS OF FOOF TRENDS ACROSS YOUTUBE, REDDIT, AND GOOGLE TRENDS</a:t>
            </a:r>
          </a:p>
        </p:txBody>
      </p:sp>
      <p:sp>
        <p:nvSpPr>
          <p:cNvPr name="TextBox 20" id="20"/>
          <p:cNvSpPr txBox="true"/>
          <p:nvPr/>
        </p:nvSpPr>
        <p:spPr>
          <a:xfrm rot="0">
            <a:off x="981075" y="981075"/>
            <a:ext cx="5013068" cy="422275"/>
          </a:xfrm>
          <a:prstGeom prst="rect">
            <a:avLst/>
          </a:prstGeom>
        </p:spPr>
        <p:txBody>
          <a:bodyPr anchor="t" rtlCol="false" tIns="0" lIns="0" bIns="0" rIns="0">
            <a:spAutoFit/>
          </a:bodyPr>
          <a:lstStyle/>
          <a:p>
            <a:pPr algn="l">
              <a:lnSpc>
                <a:spcPts val="3499"/>
              </a:lnSpc>
            </a:pPr>
            <a:r>
              <a:rPr lang="en-US" sz="2499" b="true">
                <a:solidFill>
                  <a:srgbClr val="000000"/>
                </a:solidFill>
                <a:latin typeface="Open Sans 1 Semi-Bold"/>
                <a:ea typeface="Open Sans 1 Semi-Bold"/>
                <a:cs typeface="Open Sans 1 Semi-Bold"/>
                <a:sym typeface="Open Sans 1 Semi-Bold"/>
              </a:rPr>
              <a:t>DAT 490: Data Science Capstone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8A692">
                <a:alpha val="100000"/>
              </a:srgbClr>
            </a:gs>
            <a:gs pos="50000">
              <a:srgbClr val="DAE8D4">
                <a:alpha val="55000"/>
              </a:srgbClr>
            </a:gs>
            <a:gs pos="100000">
              <a:srgbClr val="EAA86B">
                <a:alpha val="11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1977201">
            <a:off x="8302125" y="-801031"/>
            <a:ext cx="12791303" cy="9442307"/>
          </a:xfrm>
          <a:custGeom>
            <a:avLst/>
            <a:gdLst/>
            <a:ahLst/>
            <a:cxnLst/>
            <a:rect r="r" b="b" t="t" l="l"/>
            <a:pathLst>
              <a:path h="9442307" w="12791303">
                <a:moveTo>
                  <a:pt x="0" y="0"/>
                </a:moveTo>
                <a:lnTo>
                  <a:pt x="12791302" y="0"/>
                </a:lnTo>
                <a:lnTo>
                  <a:pt x="12791302" y="9442307"/>
                </a:lnTo>
                <a:lnTo>
                  <a:pt x="0" y="9442307"/>
                </a:lnTo>
                <a:lnTo>
                  <a:pt x="0" y="0"/>
                </a:lnTo>
                <a:close/>
              </a:path>
            </a:pathLst>
          </a:custGeom>
          <a:blipFill>
            <a:blip r:embed="rId2">
              <a:alphaModFix amt="28000"/>
            </a:blip>
            <a:stretch>
              <a:fillRect l="0" t="0" r="0" b="0"/>
            </a:stretch>
          </a:blipFill>
        </p:spPr>
      </p:sp>
      <p:grpSp>
        <p:nvGrpSpPr>
          <p:cNvPr name="Group 3" id="3"/>
          <p:cNvGrpSpPr/>
          <p:nvPr/>
        </p:nvGrpSpPr>
        <p:grpSpPr>
          <a:xfrm rot="0">
            <a:off x="890261" y="6433653"/>
            <a:ext cx="7006162" cy="750614"/>
            <a:chOff x="0" y="0"/>
            <a:chExt cx="1845244" cy="197693"/>
          </a:xfrm>
        </p:grpSpPr>
        <p:sp>
          <p:nvSpPr>
            <p:cNvPr name="Freeform 4" id="4"/>
            <p:cNvSpPr/>
            <p:nvPr/>
          </p:nvSpPr>
          <p:spPr>
            <a:xfrm flipH="false" flipV="false" rot="0">
              <a:off x="0" y="0"/>
              <a:ext cx="1845245" cy="197693"/>
            </a:xfrm>
            <a:custGeom>
              <a:avLst/>
              <a:gdLst/>
              <a:ahLst/>
              <a:cxnLst/>
              <a:rect r="r" b="b" t="t" l="l"/>
              <a:pathLst>
                <a:path h="197693" w="1845245">
                  <a:moveTo>
                    <a:pt x="72931" y="0"/>
                  </a:moveTo>
                  <a:lnTo>
                    <a:pt x="1772314" y="0"/>
                  </a:lnTo>
                  <a:cubicBezTo>
                    <a:pt x="1791656" y="0"/>
                    <a:pt x="1810206" y="7684"/>
                    <a:pt x="1823884" y="21361"/>
                  </a:cubicBezTo>
                  <a:cubicBezTo>
                    <a:pt x="1837561" y="35038"/>
                    <a:pt x="1845245" y="53589"/>
                    <a:pt x="1845245" y="72931"/>
                  </a:cubicBezTo>
                  <a:lnTo>
                    <a:pt x="1845245" y="124762"/>
                  </a:lnTo>
                  <a:cubicBezTo>
                    <a:pt x="1845245" y="144104"/>
                    <a:pt x="1837561" y="162654"/>
                    <a:pt x="1823884" y="176332"/>
                  </a:cubicBezTo>
                  <a:cubicBezTo>
                    <a:pt x="1810206" y="190009"/>
                    <a:pt x="1791656" y="197693"/>
                    <a:pt x="1772314" y="197693"/>
                  </a:cubicBezTo>
                  <a:lnTo>
                    <a:pt x="72931" y="197693"/>
                  </a:lnTo>
                  <a:cubicBezTo>
                    <a:pt x="53589" y="197693"/>
                    <a:pt x="35038" y="190009"/>
                    <a:pt x="21361" y="176332"/>
                  </a:cubicBezTo>
                  <a:cubicBezTo>
                    <a:pt x="7684" y="162654"/>
                    <a:pt x="0" y="144104"/>
                    <a:pt x="0" y="124762"/>
                  </a:cubicBezTo>
                  <a:lnTo>
                    <a:pt x="0" y="72931"/>
                  </a:lnTo>
                  <a:cubicBezTo>
                    <a:pt x="0" y="53589"/>
                    <a:pt x="7684" y="35038"/>
                    <a:pt x="21361" y="21361"/>
                  </a:cubicBezTo>
                  <a:cubicBezTo>
                    <a:pt x="35038" y="7684"/>
                    <a:pt x="53589" y="0"/>
                    <a:pt x="72931" y="0"/>
                  </a:cubicBezTo>
                  <a:close/>
                </a:path>
              </a:pathLst>
            </a:custGeom>
            <a:solidFill>
              <a:srgbClr val="CADFD8"/>
            </a:solidFill>
            <a:ln w="19050" cap="rnd">
              <a:solidFill>
                <a:srgbClr val="424242"/>
              </a:solidFill>
              <a:prstDash val="solid"/>
              <a:round/>
            </a:ln>
          </p:spPr>
        </p:sp>
        <p:sp>
          <p:nvSpPr>
            <p:cNvPr name="TextBox 5" id="5"/>
            <p:cNvSpPr txBox="true"/>
            <p:nvPr/>
          </p:nvSpPr>
          <p:spPr>
            <a:xfrm>
              <a:off x="0" y="-28575"/>
              <a:ext cx="1845244" cy="226268"/>
            </a:xfrm>
            <a:prstGeom prst="rect">
              <a:avLst/>
            </a:prstGeom>
          </p:spPr>
          <p:txBody>
            <a:bodyPr anchor="ctr" rtlCol="false" tIns="50800" lIns="50800" bIns="50800" rIns="50800"/>
            <a:lstStyle/>
            <a:p>
              <a:pPr algn="ctr">
                <a:lnSpc>
                  <a:spcPts val="2015"/>
                </a:lnSpc>
              </a:pPr>
            </a:p>
          </p:txBody>
        </p:sp>
      </p:grpSp>
      <p:grpSp>
        <p:nvGrpSpPr>
          <p:cNvPr name="Group 6" id="6"/>
          <p:cNvGrpSpPr/>
          <p:nvPr/>
        </p:nvGrpSpPr>
        <p:grpSpPr>
          <a:xfrm rot="0">
            <a:off x="890261" y="7471945"/>
            <a:ext cx="7006162" cy="750614"/>
            <a:chOff x="0" y="0"/>
            <a:chExt cx="1845244" cy="197693"/>
          </a:xfrm>
        </p:grpSpPr>
        <p:sp>
          <p:nvSpPr>
            <p:cNvPr name="Freeform 7" id="7"/>
            <p:cNvSpPr/>
            <p:nvPr/>
          </p:nvSpPr>
          <p:spPr>
            <a:xfrm flipH="false" flipV="false" rot="0">
              <a:off x="0" y="0"/>
              <a:ext cx="1845245" cy="197693"/>
            </a:xfrm>
            <a:custGeom>
              <a:avLst/>
              <a:gdLst/>
              <a:ahLst/>
              <a:cxnLst/>
              <a:rect r="r" b="b" t="t" l="l"/>
              <a:pathLst>
                <a:path h="197693" w="1845245">
                  <a:moveTo>
                    <a:pt x="72931" y="0"/>
                  </a:moveTo>
                  <a:lnTo>
                    <a:pt x="1772314" y="0"/>
                  </a:lnTo>
                  <a:cubicBezTo>
                    <a:pt x="1791656" y="0"/>
                    <a:pt x="1810206" y="7684"/>
                    <a:pt x="1823884" y="21361"/>
                  </a:cubicBezTo>
                  <a:cubicBezTo>
                    <a:pt x="1837561" y="35038"/>
                    <a:pt x="1845245" y="53589"/>
                    <a:pt x="1845245" y="72931"/>
                  </a:cubicBezTo>
                  <a:lnTo>
                    <a:pt x="1845245" y="124762"/>
                  </a:lnTo>
                  <a:cubicBezTo>
                    <a:pt x="1845245" y="144104"/>
                    <a:pt x="1837561" y="162654"/>
                    <a:pt x="1823884" y="176332"/>
                  </a:cubicBezTo>
                  <a:cubicBezTo>
                    <a:pt x="1810206" y="190009"/>
                    <a:pt x="1791656" y="197693"/>
                    <a:pt x="1772314" y="197693"/>
                  </a:cubicBezTo>
                  <a:lnTo>
                    <a:pt x="72931" y="197693"/>
                  </a:lnTo>
                  <a:cubicBezTo>
                    <a:pt x="53589" y="197693"/>
                    <a:pt x="35038" y="190009"/>
                    <a:pt x="21361" y="176332"/>
                  </a:cubicBezTo>
                  <a:cubicBezTo>
                    <a:pt x="7684" y="162654"/>
                    <a:pt x="0" y="144104"/>
                    <a:pt x="0" y="124762"/>
                  </a:cubicBezTo>
                  <a:lnTo>
                    <a:pt x="0" y="72931"/>
                  </a:lnTo>
                  <a:cubicBezTo>
                    <a:pt x="0" y="53589"/>
                    <a:pt x="7684" y="35038"/>
                    <a:pt x="21361" y="21361"/>
                  </a:cubicBezTo>
                  <a:cubicBezTo>
                    <a:pt x="35038" y="7684"/>
                    <a:pt x="53589" y="0"/>
                    <a:pt x="72931" y="0"/>
                  </a:cubicBezTo>
                  <a:close/>
                </a:path>
              </a:pathLst>
            </a:custGeom>
            <a:solidFill>
              <a:srgbClr val="30817B"/>
            </a:solidFill>
            <a:ln w="19050" cap="rnd">
              <a:solidFill>
                <a:srgbClr val="424242"/>
              </a:solidFill>
              <a:prstDash val="solid"/>
              <a:round/>
            </a:ln>
          </p:spPr>
        </p:sp>
        <p:sp>
          <p:nvSpPr>
            <p:cNvPr name="TextBox 8" id="8"/>
            <p:cNvSpPr txBox="true"/>
            <p:nvPr/>
          </p:nvSpPr>
          <p:spPr>
            <a:xfrm>
              <a:off x="0" y="-28575"/>
              <a:ext cx="1845244" cy="226268"/>
            </a:xfrm>
            <a:prstGeom prst="rect">
              <a:avLst/>
            </a:prstGeom>
          </p:spPr>
          <p:txBody>
            <a:bodyPr anchor="ctr" rtlCol="false" tIns="50800" lIns="50800" bIns="50800" rIns="50800"/>
            <a:lstStyle/>
            <a:p>
              <a:pPr algn="ctr">
                <a:lnSpc>
                  <a:spcPts val="2015"/>
                </a:lnSpc>
              </a:pPr>
            </a:p>
          </p:txBody>
        </p:sp>
      </p:grpSp>
      <p:grpSp>
        <p:nvGrpSpPr>
          <p:cNvPr name="Group 9" id="9"/>
          <p:cNvGrpSpPr/>
          <p:nvPr/>
        </p:nvGrpSpPr>
        <p:grpSpPr>
          <a:xfrm rot="0">
            <a:off x="890261" y="8510237"/>
            <a:ext cx="7006162" cy="750614"/>
            <a:chOff x="0" y="0"/>
            <a:chExt cx="1845244" cy="197693"/>
          </a:xfrm>
        </p:grpSpPr>
        <p:sp>
          <p:nvSpPr>
            <p:cNvPr name="Freeform 10" id="10"/>
            <p:cNvSpPr/>
            <p:nvPr/>
          </p:nvSpPr>
          <p:spPr>
            <a:xfrm flipH="false" flipV="false" rot="0">
              <a:off x="0" y="0"/>
              <a:ext cx="1845245" cy="197693"/>
            </a:xfrm>
            <a:custGeom>
              <a:avLst/>
              <a:gdLst/>
              <a:ahLst/>
              <a:cxnLst/>
              <a:rect r="r" b="b" t="t" l="l"/>
              <a:pathLst>
                <a:path h="197693" w="1845245">
                  <a:moveTo>
                    <a:pt x="72931" y="0"/>
                  </a:moveTo>
                  <a:lnTo>
                    <a:pt x="1772314" y="0"/>
                  </a:lnTo>
                  <a:cubicBezTo>
                    <a:pt x="1791656" y="0"/>
                    <a:pt x="1810206" y="7684"/>
                    <a:pt x="1823884" y="21361"/>
                  </a:cubicBezTo>
                  <a:cubicBezTo>
                    <a:pt x="1837561" y="35038"/>
                    <a:pt x="1845245" y="53589"/>
                    <a:pt x="1845245" y="72931"/>
                  </a:cubicBezTo>
                  <a:lnTo>
                    <a:pt x="1845245" y="124762"/>
                  </a:lnTo>
                  <a:cubicBezTo>
                    <a:pt x="1845245" y="144104"/>
                    <a:pt x="1837561" y="162654"/>
                    <a:pt x="1823884" y="176332"/>
                  </a:cubicBezTo>
                  <a:cubicBezTo>
                    <a:pt x="1810206" y="190009"/>
                    <a:pt x="1791656" y="197693"/>
                    <a:pt x="1772314" y="197693"/>
                  </a:cubicBezTo>
                  <a:lnTo>
                    <a:pt x="72931" y="197693"/>
                  </a:lnTo>
                  <a:cubicBezTo>
                    <a:pt x="53589" y="197693"/>
                    <a:pt x="35038" y="190009"/>
                    <a:pt x="21361" y="176332"/>
                  </a:cubicBezTo>
                  <a:cubicBezTo>
                    <a:pt x="7684" y="162654"/>
                    <a:pt x="0" y="144104"/>
                    <a:pt x="0" y="124762"/>
                  </a:cubicBezTo>
                  <a:lnTo>
                    <a:pt x="0" y="72931"/>
                  </a:lnTo>
                  <a:cubicBezTo>
                    <a:pt x="0" y="53589"/>
                    <a:pt x="7684" y="35038"/>
                    <a:pt x="21361" y="21361"/>
                  </a:cubicBezTo>
                  <a:cubicBezTo>
                    <a:pt x="35038" y="7684"/>
                    <a:pt x="53589" y="0"/>
                    <a:pt x="72931" y="0"/>
                  </a:cubicBezTo>
                  <a:close/>
                </a:path>
              </a:pathLst>
            </a:custGeom>
            <a:solidFill>
              <a:srgbClr val="CADFD8"/>
            </a:solidFill>
            <a:ln w="19050" cap="rnd">
              <a:solidFill>
                <a:srgbClr val="424242"/>
              </a:solidFill>
              <a:prstDash val="solid"/>
              <a:round/>
            </a:ln>
          </p:spPr>
        </p:sp>
        <p:sp>
          <p:nvSpPr>
            <p:cNvPr name="TextBox 11" id="11"/>
            <p:cNvSpPr txBox="true"/>
            <p:nvPr/>
          </p:nvSpPr>
          <p:spPr>
            <a:xfrm>
              <a:off x="0" y="-28575"/>
              <a:ext cx="1845244" cy="226268"/>
            </a:xfrm>
            <a:prstGeom prst="rect">
              <a:avLst/>
            </a:prstGeom>
          </p:spPr>
          <p:txBody>
            <a:bodyPr anchor="ctr" rtlCol="false" tIns="50800" lIns="50800" bIns="50800" rIns="50800"/>
            <a:lstStyle/>
            <a:p>
              <a:pPr algn="ctr">
                <a:lnSpc>
                  <a:spcPts val="2015"/>
                </a:lnSpc>
              </a:pPr>
            </a:p>
          </p:txBody>
        </p:sp>
      </p:grpSp>
      <p:grpSp>
        <p:nvGrpSpPr>
          <p:cNvPr name="Group 12" id="12"/>
          <p:cNvGrpSpPr/>
          <p:nvPr/>
        </p:nvGrpSpPr>
        <p:grpSpPr>
          <a:xfrm rot="0">
            <a:off x="8943296" y="888298"/>
            <a:ext cx="8521454" cy="8571638"/>
            <a:chOff x="0" y="0"/>
            <a:chExt cx="2244334" cy="2257551"/>
          </a:xfrm>
        </p:grpSpPr>
        <p:sp>
          <p:nvSpPr>
            <p:cNvPr name="Freeform 13" id="13"/>
            <p:cNvSpPr/>
            <p:nvPr/>
          </p:nvSpPr>
          <p:spPr>
            <a:xfrm flipH="false" flipV="false" rot="0">
              <a:off x="0" y="0"/>
              <a:ext cx="2244334" cy="2257551"/>
            </a:xfrm>
            <a:custGeom>
              <a:avLst/>
              <a:gdLst/>
              <a:ahLst/>
              <a:cxnLst/>
              <a:rect r="r" b="b" t="t" l="l"/>
              <a:pathLst>
                <a:path h="2257551" w="2244334">
                  <a:moveTo>
                    <a:pt x="84492" y="0"/>
                  </a:moveTo>
                  <a:lnTo>
                    <a:pt x="2159841" y="0"/>
                  </a:lnTo>
                  <a:cubicBezTo>
                    <a:pt x="2182250" y="0"/>
                    <a:pt x="2203741" y="8902"/>
                    <a:pt x="2219586" y="24747"/>
                  </a:cubicBezTo>
                  <a:cubicBezTo>
                    <a:pt x="2235432" y="40593"/>
                    <a:pt x="2244334" y="62084"/>
                    <a:pt x="2244334" y="84492"/>
                  </a:cubicBezTo>
                  <a:lnTo>
                    <a:pt x="2244334" y="2173058"/>
                  </a:lnTo>
                  <a:cubicBezTo>
                    <a:pt x="2244334" y="2219722"/>
                    <a:pt x="2206505" y="2257551"/>
                    <a:pt x="2159841" y="2257551"/>
                  </a:cubicBezTo>
                  <a:lnTo>
                    <a:pt x="84492" y="2257551"/>
                  </a:lnTo>
                  <a:cubicBezTo>
                    <a:pt x="62084" y="2257551"/>
                    <a:pt x="40593" y="2248649"/>
                    <a:pt x="24747" y="2232803"/>
                  </a:cubicBezTo>
                  <a:cubicBezTo>
                    <a:pt x="8902" y="2216958"/>
                    <a:pt x="0" y="2195467"/>
                    <a:pt x="0" y="2173058"/>
                  </a:cubicBezTo>
                  <a:lnTo>
                    <a:pt x="0" y="84492"/>
                  </a:lnTo>
                  <a:cubicBezTo>
                    <a:pt x="0" y="62084"/>
                    <a:pt x="8902" y="40593"/>
                    <a:pt x="24747" y="24747"/>
                  </a:cubicBezTo>
                  <a:cubicBezTo>
                    <a:pt x="40593" y="8902"/>
                    <a:pt x="62084" y="0"/>
                    <a:pt x="84492" y="0"/>
                  </a:cubicBezTo>
                  <a:close/>
                </a:path>
              </a:pathLst>
            </a:custGeom>
            <a:solidFill>
              <a:srgbClr val="BED8C9"/>
            </a:solidFill>
            <a:ln w="19050" cap="rnd">
              <a:solidFill>
                <a:srgbClr val="424242"/>
              </a:solidFill>
              <a:prstDash val="solid"/>
              <a:round/>
            </a:ln>
          </p:spPr>
        </p:sp>
        <p:sp>
          <p:nvSpPr>
            <p:cNvPr name="TextBox 14" id="14"/>
            <p:cNvSpPr txBox="true"/>
            <p:nvPr/>
          </p:nvSpPr>
          <p:spPr>
            <a:xfrm>
              <a:off x="0" y="-28575"/>
              <a:ext cx="2244334" cy="2286126"/>
            </a:xfrm>
            <a:prstGeom prst="rect">
              <a:avLst/>
            </a:prstGeom>
          </p:spPr>
          <p:txBody>
            <a:bodyPr anchor="ctr" rtlCol="false" tIns="50800" lIns="50800" bIns="50800" rIns="50800"/>
            <a:lstStyle/>
            <a:p>
              <a:pPr algn="ctr">
                <a:lnSpc>
                  <a:spcPts val="2015"/>
                </a:lnSpc>
              </a:pPr>
            </a:p>
          </p:txBody>
        </p:sp>
      </p:grpSp>
      <p:sp>
        <p:nvSpPr>
          <p:cNvPr name="Freeform 15" id="15"/>
          <p:cNvSpPr/>
          <p:nvPr/>
        </p:nvSpPr>
        <p:spPr>
          <a:xfrm flipH="false" flipV="false" rot="0">
            <a:off x="9146373" y="1119916"/>
            <a:ext cx="8115300" cy="8108402"/>
          </a:xfrm>
          <a:custGeom>
            <a:avLst/>
            <a:gdLst/>
            <a:ahLst/>
            <a:cxnLst/>
            <a:rect r="r" b="b" t="t" l="l"/>
            <a:pathLst>
              <a:path h="8108402" w="8115300">
                <a:moveTo>
                  <a:pt x="0" y="0"/>
                </a:moveTo>
                <a:lnTo>
                  <a:pt x="8115300" y="0"/>
                </a:lnTo>
                <a:lnTo>
                  <a:pt x="8115300" y="8108402"/>
                </a:lnTo>
                <a:lnTo>
                  <a:pt x="0" y="8108402"/>
                </a:lnTo>
                <a:lnTo>
                  <a:pt x="0" y="0"/>
                </a:lnTo>
                <a:close/>
              </a:path>
            </a:pathLst>
          </a:custGeom>
          <a:blipFill>
            <a:blip r:embed="rId3"/>
            <a:stretch>
              <a:fillRect l="0" t="0" r="0" b="0"/>
            </a:stretch>
          </a:blipFill>
        </p:spPr>
      </p:sp>
      <p:sp>
        <p:nvSpPr>
          <p:cNvPr name="TextBox 16" id="16"/>
          <p:cNvSpPr txBox="true"/>
          <p:nvPr/>
        </p:nvSpPr>
        <p:spPr>
          <a:xfrm rot="0">
            <a:off x="1028700" y="1114425"/>
            <a:ext cx="7728642" cy="1324229"/>
          </a:xfrm>
          <a:prstGeom prst="rect">
            <a:avLst/>
          </a:prstGeom>
        </p:spPr>
        <p:txBody>
          <a:bodyPr anchor="t" rtlCol="false" tIns="0" lIns="0" bIns="0" rIns="0">
            <a:spAutoFit/>
          </a:bodyPr>
          <a:lstStyle/>
          <a:p>
            <a:pPr algn="l">
              <a:lnSpc>
                <a:spcPts val="4887"/>
              </a:lnSpc>
            </a:pPr>
            <a:r>
              <a:rPr lang="en-US" sz="5199" b="true">
                <a:solidFill>
                  <a:srgbClr val="0B523B"/>
                </a:solidFill>
                <a:latin typeface="Poppins Heavy"/>
                <a:ea typeface="Poppins Heavy"/>
                <a:cs typeface="Poppins Heavy"/>
                <a:sym typeface="Poppins Heavy"/>
              </a:rPr>
              <a:t>YouTube </a:t>
            </a:r>
            <a:r>
              <a:rPr lang="en-US" sz="5199" b="true">
                <a:solidFill>
                  <a:srgbClr val="0B523B"/>
                </a:solidFill>
                <a:latin typeface="Poppins Heavy"/>
                <a:ea typeface="Poppins Heavy"/>
                <a:cs typeface="Poppins Heavy"/>
                <a:sym typeface="Poppins Heavy"/>
              </a:rPr>
              <a:t>Audience Engagement Patterns</a:t>
            </a:r>
          </a:p>
        </p:txBody>
      </p:sp>
      <p:sp>
        <p:nvSpPr>
          <p:cNvPr name="TextBox 17" id="17"/>
          <p:cNvSpPr txBox="true"/>
          <p:nvPr/>
        </p:nvSpPr>
        <p:spPr>
          <a:xfrm rot="0">
            <a:off x="1028700" y="2649581"/>
            <a:ext cx="6867724" cy="3515995"/>
          </a:xfrm>
          <a:prstGeom prst="rect">
            <a:avLst/>
          </a:prstGeom>
        </p:spPr>
        <p:txBody>
          <a:bodyPr anchor="t" rtlCol="false" tIns="0" lIns="0" bIns="0" rIns="0">
            <a:spAutoFit/>
          </a:bodyPr>
          <a:lstStyle/>
          <a:p>
            <a:pPr algn="l">
              <a:lnSpc>
                <a:spcPts val="3079"/>
              </a:lnSpc>
            </a:pPr>
            <a:r>
              <a:rPr lang="en-US" sz="2199" spc="-103">
                <a:solidFill>
                  <a:srgbClr val="000001"/>
                </a:solidFill>
                <a:latin typeface="Poppins"/>
                <a:ea typeface="Poppins"/>
                <a:cs typeface="Poppins"/>
                <a:sym typeface="Poppins"/>
              </a:rPr>
              <a:t>We analyzed engagement behavior across YouTube videos for each food trend to understand how audiences interact with trend-related content.</a:t>
            </a:r>
          </a:p>
          <a:p>
            <a:pPr algn="l">
              <a:lnSpc>
                <a:spcPts val="3079"/>
              </a:lnSpc>
            </a:pPr>
          </a:p>
          <a:p>
            <a:pPr algn="l">
              <a:lnSpc>
                <a:spcPts val="3079"/>
              </a:lnSpc>
            </a:pPr>
            <a:r>
              <a:rPr lang="en-US" sz="2199" spc="-103">
                <a:solidFill>
                  <a:srgbClr val="000001"/>
                </a:solidFill>
                <a:latin typeface="Poppins"/>
                <a:ea typeface="Poppins"/>
                <a:cs typeface="Poppins"/>
                <a:sym typeface="Poppins"/>
              </a:rPr>
              <a:t>Across all four trends, engagement rates (likes + comments / views) remain relatively low. However, a few videos within each trend show unusually high engagement, highlighting how viral moments dominate overall visibility.</a:t>
            </a:r>
          </a:p>
        </p:txBody>
      </p:sp>
      <p:sp>
        <p:nvSpPr>
          <p:cNvPr name="TextBox 18" id="18"/>
          <p:cNvSpPr txBox="true"/>
          <p:nvPr/>
        </p:nvSpPr>
        <p:spPr>
          <a:xfrm rot="0">
            <a:off x="890261" y="6560893"/>
            <a:ext cx="7006162" cy="358775"/>
          </a:xfrm>
          <a:prstGeom prst="rect">
            <a:avLst/>
          </a:prstGeom>
        </p:spPr>
        <p:txBody>
          <a:bodyPr anchor="t" rtlCol="false" tIns="0" lIns="0" bIns="0" rIns="0">
            <a:spAutoFit/>
          </a:bodyPr>
          <a:lstStyle/>
          <a:p>
            <a:pPr algn="ctr">
              <a:lnSpc>
                <a:spcPts val="2799"/>
              </a:lnSpc>
            </a:pPr>
            <a:r>
              <a:rPr lang="en-US" b="true" sz="1999" spc="-93">
                <a:solidFill>
                  <a:srgbClr val="424242"/>
                </a:solidFill>
                <a:latin typeface="Poppins Semi-Bold"/>
                <a:ea typeface="Poppins Semi-Bold"/>
                <a:cs typeface="Poppins Semi-Bold"/>
                <a:sym typeface="Poppins Semi-Bold"/>
              </a:rPr>
              <a:t>&lt;5% average engagement rate across all trends</a:t>
            </a:r>
          </a:p>
        </p:txBody>
      </p:sp>
      <p:sp>
        <p:nvSpPr>
          <p:cNvPr name="TextBox 19" id="19"/>
          <p:cNvSpPr txBox="true"/>
          <p:nvPr/>
        </p:nvSpPr>
        <p:spPr>
          <a:xfrm rot="0">
            <a:off x="890261" y="7647545"/>
            <a:ext cx="7006162" cy="342265"/>
          </a:xfrm>
          <a:prstGeom prst="rect">
            <a:avLst/>
          </a:prstGeom>
        </p:spPr>
        <p:txBody>
          <a:bodyPr anchor="t" rtlCol="false" tIns="0" lIns="0" bIns="0" rIns="0">
            <a:spAutoFit/>
          </a:bodyPr>
          <a:lstStyle/>
          <a:p>
            <a:pPr algn="ctr">
              <a:lnSpc>
                <a:spcPts val="2659"/>
              </a:lnSpc>
            </a:pPr>
            <a:r>
              <a:rPr lang="en-US" b="true" sz="1899" spc="-89">
                <a:solidFill>
                  <a:srgbClr val="000001"/>
                </a:solidFill>
                <a:latin typeface="Poppins Semi-Bold"/>
                <a:ea typeface="Poppins Semi-Bold"/>
                <a:cs typeface="Poppins Semi-Bold"/>
                <a:sym typeface="Poppins Semi-Bold"/>
              </a:rPr>
              <a:t>Viral outliers drive the majority of total audience interaction</a:t>
            </a:r>
          </a:p>
        </p:txBody>
      </p:sp>
      <p:sp>
        <p:nvSpPr>
          <p:cNvPr name="TextBox 20" id="20"/>
          <p:cNvSpPr txBox="true"/>
          <p:nvPr/>
        </p:nvSpPr>
        <p:spPr>
          <a:xfrm rot="0">
            <a:off x="890261" y="8684666"/>
            <a:ext cx="7006162" cy="358775"/>
          </a:xfrm>
          <a:prstGeom prst="rect">
            <a:avLst/>
          </a:prstGeom>
        </p:spPr>
        <p:txBody>
          <a:bodyPr anchor="t" rtlCol="false" tIns="0" lIns="0" bIns="0" rIns="0">
            <a:spAutoFit/>
          </a:bodyPr>
          <a:lstStyle/>
          <a:p>
            <a:pPr algn="ctr">
              <a:lnSpc>
                <a:spcPts val="2799"/>
              </a:lnSpc>
            </a:pPr>
            <a:r>
              <a:rPr lang="en-US" b="true" sz="1999" spc="-93">
                <a:solidFill>
                  <a:srgbClr val="424242"/>
                </a:solidFill>
                <a:latin typeface="Poppins Semi-Bold"/>
                <a:ea typeface="Poppins Semi-Bold"/>
                <a:cs typeface="Poppins Semi-Bold"/>
                <a:sym typeface="Poppins Semi-Bold"/>
              </a:rPr>
              <a:t>Feta Pasta shows the highest engagement volatility</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8A692">
                <a:alpha val="100000"/>
              </a:srgbClr>
            </a:gs>
            <a:gs pos="50000">
              <a:srgbClr val="DAE8D4">
                <a:alpha val="55000"/>
              </a:srgbClr>
            </a:gs>
            <a:gs pos="100000">
              <a:srgbClr val="EAA86B">
                <a:alpha val="11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3478007" y="847725"/>
            <a:ext cx="11331986" cy="2162175"/>
          </a:xfrm>
          <a:prstGeom prst="rect">
            <a:avLst/>
          </a:prstGeom>
        </p:spPr>
        <p:txBody>
          <a:bodyPr anchor="t" rtlCol="false" tIns="0" lIns="0" bIns="0" rIns="0">
            <a:spAutoFit/>
          </a:bodyPr>
          <a:lstStyle/>
          <a:p>
            <a:pPr algn="ctr">
              <a:lnSpc>
                <a:spcPts val="8400"/>
              </a:lnSpc>
              <a:spcBef>
                <a:spcPct val="0"/>
              </a:spcBef>
            </a:pPr>
            <a:r>
              <a:rPr lang="en-US" b="true" sz="6000" spc="497">
                <a:solidFill>
                  <a:srgbClr val="2B2C30"/>
                </a:solidFill>
                <a:latin typeface="Poppins Bold"/>
                <a:ea typeface="Poppins Bold"/>
                <a:cs typeface="Poppins Bold"/>
                <a:sym typeface="Poppins Bold"/>
              </a:rPr>
              <a:t>GEOGRAPHIC DIFFUSION OF FOOD TRENDS</a:t>
            </a:r>
          </a:p>
        </p:txBody>
      </p:sp>
      <p:sp>
        <p:nvSpPr>
          <p:cNvPr name="TextBox 3" id="3"/>
          <p:cNvSpPr txBox="true"/>
          <p:nvPr/>
        </p:nvSpPr>
        <p:spPr>
          <a:xfrm rot="0">
            <a:off x="1028700" y="3599838"/>
            <a:ext cx="16011664" cy="426085"/>
          </a:xfrm>
          <a:prstGeom prst="rect">
            <a:avLst/>
          </a:prstGeom>
        </p:spPr>
        <p:txBody>
          <a:bodyPr anchor="t" rtlCol="false" tIns="0" lIns="0" bIns="0" rIns="0">
            <a:spAutoFit/>
          </a:bodyPr>
          <a:lstStyle/>
          <a:p>
            <a:pPr algn="l">
              <a:lnSpc>
                <a:spcPts val="3080"/>
              </a:lnSpc>
            </a:pPr>
            <a:r>
              <a:rPr lang="en-US" sz="2800">
                <a:solidFill>
                  <a:srgbClr val="0B523B"/>
                </a:solidFill>
                <a:latin typeface="Poppins"/>
                <a:ea typeface="Poppins"/>
                <a:cs typeface="Poppins"/>
                <a:sym typeface="Poppins"/>
              </a:rPr>
              <a:t>We analyzed how food trends spread across four key regions using Google Trends data:</a:t>
            </a:r>
          </a:p>
        </p:txBody>
      </p:sp>
      <p:grpSp>
        <p:nvGrpSpPr>
          <p:cNvPr name="Group 4" id="4"/>
          <p:cNvGrpSpPr/>
          <p:nvPr/>
        </p:nvGrpSpPr>
        <p:grpSpPr>
          <a:xfrm rot="0">
            <a:off x="1124737" y="4549035"/>
            <a:ext cx="16038526" cy="4709265"/>
            <a:chOff x="0" y="0"/>
            <a:chExt cx="21384702" cy="6279020"/>
          </a:xfrm>
        </p:grpSpPr>
        <p:grpSp>
          <p:nvGrpSpPr>
            <p:cNvPr name="Group 5" id="5"/>
            <p:cNvGrpSpPr>
              <a:grpSpLocks noChangeAspect="true"/>
            </p:cNvGrpSpPr>
            <p:nvPr/>
          </p:nvGrpSpPr>
          <p:grpSpPr>
            <a:xfrm rot="0">
              <a:off x="0" y="0"/>
              <a:ext cx="3973985" cy="4797395"/>
              <a:chOff x="0" y="0"/>
              <a:chExt cx="6350000" cy="7665720"/>
            </a:xfrm>
          </p:grpSpPr>
          <p:sp>
            <p:nvSpPr>
              <p:cNvPr name="Freeform 6" id="6"/>
              <p:cNvSpPr/>
              <p:nvPr/>
            </p:nvSpPr>
            <p:spPr>
              <a:xfrm flipH="false" flipV="false" rot="0">
                <a:off x="0" y="0"/>
                <a:ext cx="6350000" cy="7665720"/>
              </a:xfrm>
              <a:custGeom>
                <a:avLst/>
                <a:gdLst/>
                <a:ahLst/>
                <a:cxnLst/>
                <a:rect r="r" b="b" t="t" l="l"/>
                <a:pathLst>
                  <a:path h="7665720" w="6350000">
                    <a:moveTo>
                      <a:pt x="929640" y="929640"/>
                    </a:moveTo>
                    <a:cubicBezTo>
                      <a:pt x="-309880" y="2169160"/>
                      <a:pt x="-309880" y="4179570"/>
                      <a:pt x="929640" y="5420360"/>
                    </a:cubicBezTo>
                    <a:lnTo>
                      <a:pt x="3175000" y="7665720"/>
                    </a:lnTo>
                    <a:lnTo>
                      <a:pt x="5420360" y="5420360"/>
                    </a:lnTo>
                    <a:cubicBezTo>
                      <a:pt x="6659880" y="4180840"/>
                      <a:pt x="6659880" y="2170430"/>
                      <a:pt x="5420360" y="929640"/>
                    </a:cubicBezTo>
                    <a:cubicBezTo>
                      <a:pt x="4179570" y="-309880"/>
                      <a:pt x="2170430" y="-309880"/>
                      <a:pt x="929640" y="929640"/>
                    </a:cubicBezTo>
                    <a:close/>
                  </a:path>
                </a:pathLst>
              </a:custGeom>
              <a:solidFill>
                <a:srgbClr val="DAE8D4"/>
              </a:solidFill>
            </p:spPr>
          </p:sp>
          <p:sp>
            <p:nvSpPr>
              <p:cNvPr name="Freeform 7" id="7"/>
              <p:cNvSpPr/>
              <p:nvPr/>
            </p:nvSpPr>
            <p:spPr>
              <a:xfrm flipH="false" flipV="false" rot="0">
                <a:off x="372219" y="384782"/>
                <a:ext cx="5643663" cy="5618536"/>
              </a:xfrm>
              <a:custGeom>
                <a:avLst/>
                <a:gdLst/>
                <a:ahLst/>
                <a:cxnLst/>
                <a:rect r="r" b="b" t="t" l="l"/>
                <a:pathLst>
                  <a:path h="5618536" w="5643663">
                    <a:moveTo>
                      <a:pt x="2821831" y="28"/>
                    </a:moveTo>
                    <a:cubicBezTo>
                      <a:pt x="1815193" y="-4474"/>
                      <a:pt x="883090" y="529977"/>
                      <a:pt x="378467" y="1401009"/>
                    </a:cubicBezTo>
                    <a:cubicBezTo>
                      <a:pt x="-126156" y="2272040"/>
                      <a:pt x="-126156" y="3346496"/>
                      <a:pt x="378467" y="4217527"/>
                    </a:cubicBezTo>
                    <a:cubicBezTo>
                      <a:pt x="883090" y="5088558"/>
                      <a:pt x="1815193" y="5623009"/>
                      <a:pt x="2821831" y="5618508"/>
                    </a:cubicBezTo>
                    <a:cubicBezTo>
                      <a:pt x="3828469" y="5623009"/>
                      <a:pt x="4760572" y="5088558"/>
                      <a:pt x="5265195" y="4217527"/>
                    </a:cubicBezTo>
                    <a:cubicBezTo>
                      <a:pt x="5769818" y="3346496"/>
                      <a:pt x="5769818" y="2272040"/>
                      <a:pt x="5265195" y="1401009"/>
                    </a:cubicBezTo>
                    <a:cubicBezTo>
                      <a:pt x="4760572" y="529977"/>
                      <a:pt x="3828469" y="-4474"/>
                      <a:pt x="2821831" y="28"/>
                    </a:cubicBezTo>
                    <a:close/>
                  </a:path>
                </a:pathLst>
              </a:custGeom>
              <a:blipFill>
                <a:blip r:embed="rId2"/>
                <a:stretch>
                  <a:fillRect l="-24572" t="0" r="-24572" b="0"/>
                </a:stretch>
              </a:blipFill>
            </p:spPr>
          </p:sp>
        </p:grpSp>
        <p:grpSp>
          <p:nvGrpSpPr>
            <p:cNvPr name="Group 8" id="8"/>
            <p:cNvGrpSpPr>
              <a:grpSpLocks noChangeAspect="true"/>
            </p:cNvGrpSpPr>
            <p:nvPr/>
          </p:nvGrpSpPr>
          <p:grpSpPr>
            <a:xfrm rot="0">
              <a:off x="5803776" y="0"/>
              <a:ext cx="3973985" cy="4797395"/>
              <a:chOff x="0" y="0"/>
              <a:chExt cx="6350000" cy="7665720"/>
            </a:xfrm>
          </p:grpSpPr>
          <p:sp>
            <p:nvSpPr>
              <p:cNvPr name="Freeform 9" id="9"/>
              <p:cNvSpPr/>
              <p:nvPr/>
            </p:nvSpPr>
            <p:spPr>
              <a:xfrm flipH="false" flipV="false" rot="0">
                <a:off x="0" y="0"/>
                <a:ext cx="6350000" cy="7665720"/>
              </a:xfrm>
              <a:custGeom>
                <a:avLst/>
                <a:gdLst/>
                <a:ahLst/>
                <a:cxnLst/>
                <a:rect r="r" b="b" t="t" l="l"/>
                <a:pathLst>
                  <a:path h="7665720" w="6350000">
                    <a:moveTo>
                      <a:pt x="929640" y="929640"/>
                    </a:moveTo>
                    <a:cubicBezTo>
                      <a:pt x="-309880" y="2169160"/>
                      <a:pt x="-309880" y="4179570"/>
                      <a:pt x="929640" y="5420360"/>
                    </a:cubicBezTo>
                    <a:lnTo>
                      <a:pt x="3175000" y="7665720"/>
                    </a:lnTo>
                    <a:lnTo>
                      <a:pt x="5420360" y="5420360"/>
                    </a:lnTo>
                    <a:cubicBezTo>
                      <a:pt x="6659880" y="4180840"/>
                      <a:pt x="6659880" y="2170430"/>
                      <a:pt x="5420360" y="929640"/>
                    </a:cubicBezTo>
                    <a:cubicBezTo>
                      <a:pt x="4179570" y="-309880"/>
                      <a:pt x="2170430" y="-309880"/>
                      <a:pt x="929640" y="929640"/>
                    </a:cubicBezTo>
                    <a:close/>
                  </a:path>
                </a:pathLst>
              </a:custGeom>
              <a:solidFill>
                <a:srgbClr val="DAE8D4"/>
              </a:solidFill>
            </p:spPr>
          </p:sp>
          <p:sp>
            <p:nvSpPr>
              <p:cNvPr name="Freeform 10" id="10"/>
              <p:cNvSpPr/>
              <p:nvPr/>
            </p:nvSpPr>
            <p:spPr>
              <a:xfrm flipH="false" flipV="false" rot="0">
                <a:off x="372219" y="384782"/>
                <a:ext cx="5643663" cy="5618536"/>
              </a:xfrm>
              <a:custGeom>
                <a:avLst/>
                <a:gdLst/>
                <a:ahLst/>
                <a:cxnLst/>
                <a:rect r="r" b="b" t="t" l="l"/>
                <a:pathLst>
                  <a:path h="5618536" w="5643663">
                    <a:moveTo>
                      <a:pt x="2821831" y="28"/>
                    </a:moveTo>
                    <a:cubicBezTo>
                      <a:pt x="1815193" y="-4474"/>
                      <a:pt x="883090" y="529977"/>
                      <a:pt x="378467" y="1401009"/>
                    </a:cubicBezTo>
                    <a:cubicBezTo>
                      <a:pt x="-126156" y="2272040"/>
                      <a:pt x="-126156" y="3346496"/>
                      <a:pt x="378467" y="4217527"/>
                    </a:cubicBezTo>
                    <a:cubicBezTo>
                      <a:pt x="883090" y="5088558"/>
                      <a:pt x="1815193" y="5623009"/>
                      <a:pt x="2821831" y="5618508"/>
                    </a:cubicBezTo>
                    <a:cubicBezTo>
                      <a:pt x="3828469" y="5623009"/>
                      <a:pt x="4760572" y="5088558"/>
                      <a:pt x="5265195" y="4217527"/>
                    </a:cubicBezTo>
                    <a:cubicBezTo>
                      <a:pt x="5769818" y="3346496"/>
                      <a:pt x="5769818" y="2272040"/>
                      <a:pt x="5265195" y="1401009"/>
                    </a:cubicBezTo>
                    <a:cubicBezTo>
                      <a:pt x="4760572" y="529977"/>
                      <a:pt x="3828469" y="-4474"/>
                      <a:pt x="2821831" y="28"/>
                    </a:cubicBezTo>
                    <a:close/>
                  </a:path>
                </a:pathLst>
              </a:custGeom>
              <a:blipFill>
                <a:blip r:embed="rId3"/>
                <a:stretch>
                  <a:fillRect l="-24712" t="0" r="-24712" b="0"/>
                </a:stretch>
              </a:blipFill>
            </p:spPr>
          </p:sp>
        </p:grpSp>
        <p:grpSp>
          <p:nvGrpSpPr>
            <p:cNvPr name="Group 11" id="11"/>
            <p:cNvGrpSpPr>
              <a:grpSpLocks noChangeAspect="true"/>
            </p:cNvGrpSpPr>
            <p:nvPr/>
          </p:nvGrpSpPr>
          <p:grpSpPr>
            <a:xfrm rot="0">
              <a:off x="11607246" y="0"/>
              <a:ext cx="3973985" cy="4797395"/>
              <a:chOff x="0" y="0"/>
              <a:chExt cx="6350000" cy="7665720"/>
            </a:xfrm>
          </p:grpSpPr>
          <p:sp>
            <p:nvSpPr>
              <p:cNvPr name="Freeform 12" id="12"/>
              <p:cNvSpPr/>
              <p:nvPr/>
            </p:nvSpPr>
            <p:spPr>
              <a:xfrm flipH="false" flipV="false" rot="0">
                <a:off x="0" y="0"/>
                <a:ext cx="6350000" cy="7665720"/>
              </a:xfrm>
              <a:custGeom>
                <a:avLst/>
                <a:gdLst/>
                <a:ahLst/>
                <a:cxnLst/>
                <a:rect r="r" b="b" t="t" l="l"/>
                <a:pathLst>
                  <a:path h="7665720" w="6350000">
                    <a:moveTo>
                      <a:pt x="929640" y="929640"/>
                    </a:moveTo>
                    <a:cubicBezTo>
                      <a:pt x="-309880" y="2169160"/>
                      <a:pt x="-309880" y="4179570"/>
                      <a:pt x="929640" y="5420360"/>
                    </a:cubicBezTo>
                    <a:lnTo>
                      <a:pt x="3175000" y="7665720"/>
                    </a:lnTo>
                    <a:lnTo>
                      <a:pt x="5420360" y="5420360"/>
                    </a:lnTo>
                    <a:cubicBezTo>
                      <a:pt x="6659880" y="4180840"/>
                      <a:pt x="6659880" y="2170430"/>
                      <a:pt x="5420360" y="929640"/>
                    </a:cubicBezTo>
                    <a:cubicBezTo>
                      <a:pt x="4179570" y="-309880"/>
                      <a:pt x="2170430" y="-309880"/>
                      <a:pt x="929640" y="929640"/>
                    </a:cubicBezTo>
                    <a:close/>
                  </a:path>
                </a:pathLst>
              </a:custGeom>
              <a:solidFill>
                <a:srgbClr val="DAE8D4"/>
              </a:solidFill>
            </p:spPr>
          </p:sp>
          <p:sp>
            <p:nvSpPr>
              <p:cNvPr name="Freeform 13" id="13"/>
              <p:cNvSpPr/>
              <p:nvPr/>
            </p:nvSpPr>
            <p:spPr>
              <a:xfrm flipH="false" flipV="false" rot="0">
                <a:off x="372219" y="384782"/>
                <a:ext cx="5643663" cy="5618536"/>
              </a:xfrm>
              <a:custGeom>
                <a:avLst/>
                <a:gdLst/>
                <a:ahLst/>
                <a:cxnLst/>
                <a:rect r="r" b="b" t="t" l="l"/>
                <a:pathLst>
                  <a:path h="5618536" w="5643663">
                    <a:moveTo>
                      <a:pt x="2821831" y="28"/>
                    </a:moveTo>
                    <a:cubicBezTo>
                      <a:pt x="1815193" y="-4474"/>
                      <a:pt x="883090" y="529977"/>
                      <a:pt x="378467" y="1401009"/>
                    </a:cubicBezTo>
                    <a:cubicBezTo>
                      <a:pt x="-126156" y="2272040"/>
                      <a:pt x="-126156" y="3346496"/>
                      <a:pt x="378467" y="4217527"/>
                    </a:cubicBezTo>
                    <a:cubicBezTo>
                      <a:pt x="883090" y="5088558"/>
                      <a:pt x="1815193" y="5623009"/>
                      <a:pt x="2821831" y="5618508"/>
                    </a:cubicBezTo>
                    <a:cubicBezTo>
                      <a:pt x="3828469" y="5623009"/>
                      <a:pt x="4760572" y="5088558"/>
                      <a:pt x="5265195" y="4217527"/>
                    </a:cubicBezTo>
                    <a:cubicBezTo>
                      <a:pt x="5769818" y="3346496"/>
                      <a:pt x="5769818" y="2272040"/>
                      <a:pt x="5265195" y="1401009"/>
                    </a:cubicBezTo>
                    <a:cubicBezTo>
                      <a:pt x="4760572" y="529977"/>
                      <a:pt x="3828469" y="-4474"/>
                      <a:pt x="2821831" y="28"/>
                    </a:cubicBezTo>
                    <a:close/>
                  </a:path>
                </a:pathLst>
              </a:custGeom>
              <a:blipFill>
                <a:blip r:embed="rId4"/>
                <a:stretch>
                  <a:fillRect l="223" t="0" r="223" b="0"/>
                </a:stretch>
              </a:blipFill>
            </p:spPr>
          </p:sp>
        </p:grpSp>
        <p:grpSp>
          <p:nvGrpSpPr>
            <p:cNvPr name="Group 14" id="14"/>
            <p:cNvGrpSpPr>
              <a:grpSpLocks noChangeAspect="true"/>
            </p:cNvGrpSpPr>
            <p:nvPr/>
          </p:nvGrpSpPr>
          <p:grpSpPr>
            <a:xfrm rot="0">
              <a:off x="17410716" y="0"/>
              <a:ext cx="3973985" cy="4797395"/>
              <a:chOff x="0" y="0"/>
              <a:chExt cx="6350000" cy="7665720"/>
            </a:xfrm>
          </p:grpSpPr>
          <p:sp>
            <p:nvSpPr>
              <p:cNvPr name="Freeform 15" id="15"/>
              <p:cNvSpPr/>
              <p:nvPr/>
            </p:nvSpPr>
            <p:spPr>
              <a:xfrm flipH="false" flipV="false" rot="0">
                <a:off x="0" y="0"/>
                <a:ext cx="6350000" cy="7665720"/>
              </a:xfrm>
              <a:custGeom>
                <a:avLst/>
                <a:gdLst/>
                <a:ahLst/>
                <a:cxnLst/>
                <a:rect r="r" b="b" t="t" l="l"/>
                <a:pathLst>
                  <a:path h="7665720" w="6350000">
                    <a:moveTo>
                      <a:pt x="929640" y="929640"/>
                    </a:moveTo>
                    <a:cubicBezTo>
                      <a:pt x="-309880" y="2169160"/>
                      <a:pt x="-309880" y="4179570"/>
                      <a:pt x="929640" y="5420360"/>
                    </a:cubicBezTo>
                    <a:lnTo>
                      <a:pt x="3175000" y="7665720"/>
                    </a:lnTo>
                    <a:lnTo>
                      <a:pt x="5420360" y="5420360"/>
                    </a:lnTo>
                    <a:cubicBezTo>
                      <a:pt x="6659880" y="4180840"/>
                      <a:pt x="6659880" y="2170430"/>
                      <a:pt x="5420360" y="929640"/>
                    </a:cubicBezTo>
                    <a:cubicBezTo>
                      <a:pt x="4179570" y="-309880"/>
                      <a:pt x="2170430" y="-309880"/>
                      <a:pt x="929640" y="929640"/>
                    </a:cubicBezTo>
                    <a:close/>
                  </a:path>
                </a:pathLst>
              </a:custGeom>
              <a:solidFill>
                <a:srgbClr val="DAE8D4"/>
              </a:solidFill>
            </p:spPr>
          </p:sp>
          <p:sp>
            <p:nvSpPr>
              <p:cNvPr name="Freeform 16" id="16"/>
              <p:cNvSpPr/>
              <p:nvPr/>
            </p:nvSpPr>
            <p:spPr>
              <a:xfrm flipH="false" flipV="false" rot="0">
                <a:off x="372219" y="384782"/>
                <a:ext cx="5643663" cy="5618536"/>
              </a:xfrm>
              <a:custGeom>
                <a:avLst/>
                <a:gdLst/>
                <a:ahLst/>
                <a:cxnLst/>
                <a:rect r="r" b="b" t="t" l="l"/>
                <a:pathLst>
                  <a:path h="5618536" w="5643663">
                    <a:moveTo>
                      <a:pt x="2821831" y="28"/>
                    </a:moveTo>
                    <a:cubicBezTo>
                      <a:pt x="1815193" y="-4474"/>
                      <a:pt x="883090" y="529977"/>
                      <a:pt x="378467" y="1401009"/>
                    </a:cubicBezTo>
                    <a:cubicBezTo>
                      <a:pt x="-126156" y="2272040"/>
                      <a:pt x="-126156" y="3346496"/>
                      <a:pt x="378467" y="4217527"/>
                    </a:cubicBezTo>
                    <a:cubicBezTo>
                      <a:pt x="883090" y="5088558"/>
                      <a:pt x="1815193" y="5623009"/>
                      <a:pt x="2821831" y="5618508"/>
                    </a:cubicBezTo>
                    <a:cubicBezTo>
                      <a:pt x="3828469" y="5623009"/>
                      <a:pt x="4760572" y="5088558"/>
                      <a:pt x="5265195" y="4217527"/>
                    </a:cubicBezTo>
                    <a:cubicBezTo>
                      <a:pt x="5769818" y="3346496"/>
                      <a:pt x="5769818" y="2272040"/>
                      <a:pt x="5265195" y="1401009"/>
                    </a:cubicBezTo>
                    <a:cubicBezTo>
                      <a:pt x="4760572" y="529977"/>
                      <a:pt x="3828469" y="-4474"/>
                      <a:pt x="2821831" y="28"/>
                    </a:cubicBezTo>
                    <a:close/>
                  </a:path>
                </a:pathLst>
              </a:custGeom>
              <a:blipFill>
                <a:blip r:embed="rId5"/>
                <a:stretch>
                  <a:fillRect l="-24572" t="0" r="-24572" b="0"/>
                </a:stretch>
              </a:blipFill>
            </p:spPr>
          </p:sp>
        </p:grpSp>
        <p:sp>
          <p:nvSpPr>
            <p:cNvPr name="TextBox 17" id="17"/>
            <p:cNvSpPr txBox="true"/>
            <p:nvPr/>
          </p:nvSpPr>
          <p:spPr>
            <a:xfrm rot="0">
              <a:off x="1089505" y="5552755"/>
              <a:ext cx="1794974" cy="706967"/>
            </a:xfrm>
            <a:prstGeom prst="rect">
              <a:avLst/>
            </a:prstGeom>
          </p:spPr>
          <p:txBody>
            <a:bodyPr anchor="t" rtlCol="false" tIns="0" lIns="0" bIns="0" rIns="0">
              <a:spAutoFit/>
            </a:bodyPr>
            <a:lstStyle/>
            <a:p>
              <a:pPr algn="ctr">
                <a:lnSpc>
                  <a:spcPts val="3850"/>
                </a:lnSpc>
              </a:pPr>
              <a:r>
                <a:rPr lang="en-US" sz="3500">
                  <a:solidFill>
                    <a:srgbClr val="0B523B"/>
                  </a:solidFill>
                  <a:latin typeface="Poppins"/>
                  <a:ea typeface="Poppins"/>
                  <a:cs typeface="Poppins"/>
                  <a:sym typeface="Poppins"/>
                </a:rPr>
                <a:t>USA</a:t>
              </a:r>
            </a:p>
          </p:txBody>
        </p:sp>
        <p:sp>
          <p:nvSpPr>
            <p:cNvPr name="TextBox 18" id="18"/>
            <p:cNvSpPr txBox="true"/>
            <p:nvPr/>
          </p:nvSpPr>
          <p:spPr>
            <a:xfrm rot="0">
              <a:off x="6860611" y="5552755"/>
              <a:ext cx="1860314" cy="709176"/>
            </a:xfrm>
            <a:prstGeom prst="rect">
              <a:avLst/>
            </a:prstGeom>
          </p:spPr>
          <p:txBody>
            <a:bodyPr anchor="t" rtlCol="false" tIns="0" lIns="0" bIns="0" rIns="0">
              <a:spAutoFit/>
            </a:bodyPr>
            <a:lstStyle/>
            <a:p>
              <a:pPr algn="ctr">
                <a:lnSpc>
                  <a:spcPts val="3839"/>
                </a:lnSpc>
              </a:pPr>
              <a:r>
                <a:rPr lang="en-US" sz="3490">
                  <a:solidFill>
                    <a:srgbClr val="0B523B"/>
                  </a:solidFill>
                  <a:latin typeface="Poppins"/>
                  <a:ea typeface="Poppins"/>
                  <a:cs typeface="Poppins"/>
                  <a:sym typeface="Poppins"/>
                </a:rPr>
                <a:t>India</a:t>
              </a:r>
            </a:p>
          </p:txBody>
        </p:sp>
        <p:sp>
          <p:nvSpPr>
            <p:cNvPr name="TextBox 19" id="19"/>
            <p:cNvSpPr txBox="true"/>
            <p:nvPr/>
          </p:nvSpPr>
          <p:spPr>
            <a:xfrm rot="0">
              <a:off x="12816540" y="5552755"/>
              <a:ext cx="1555397" cy="709176"/>
            </a:xfrm>
            <a:prstGeom prst="rect">
              <a:avLst/>
            </a:prstGeom>
          </p:spPr>
          <p:txBody>
            <a:bodyPr anchor="t" rtlCol="false" tIns="0" lIns="0" bIns="0" rIns="0">
              <a:spAutoFit/>
            </a:bodyPr>
            <a:lstStyle/>
            <a:p>
              <a:pPr algn="ctr">
                <a:lnSpc>
                  <a:spcPts val="3839"/>
                </a:lnSpc>
              </a:pPr>
              <a:r>
                <a:rPr lang="en-US" sz="3490">
                  <a:solidFill>
                    <a:srgbClr val="0B523B"/>
                  </a:solidFill>
                  <a:latin typeface="Poppins"/>
                  <a:ea typeface="Poppins"/>
                  <a:cs typeface="Poppins"/>
                  <a:sym typeface="Poppins"/>
                </a:rPr>
                <a:t>UAE</a:t>
              </a:r>
            </a:p>
          </p:txBody>
        </p:sp>
        <p:sp>
          <p:nvSpPr>
            <p:cNvPr name="TextBox 20" id="20"/>
            <p:cNvSpPr txBox="true"/>
            <p:nvPr/>
          </p:nvSpPr>
          <p:spPr>
            <a:xfrm rot="0">
              <a:off x="17574581" y="5569844"/>
              <a:ext cx="3646255" cy="709176"/>
            </a:xfrm>
            <a:prstGeom prst="rect">
              <a:avLst/>
            </a:prstGeom>
          </p:spPr>
          <p:txBody>
            <a:bodyPr anchor="t" rtlCol="false" tIns="0" lIns="0" bIns="0" rIns="0">
              <a:spAutoFit/>
            </a:bodyPr>
            <a:lstStyle/>
            <a:p>
              <a:pPr algn="ctr">
                <a:lnSpc>
                  <a:spcPts val="3839"/>
                </a:lnSpc>
              </a:pPr>
              <a:r>
                <a:rPr lang="en-US" sz="3490">
                  <a:solidFill>
                    <a:srgbClr val="0B523B"/>
                  </a:solidFill>
                  <a:latin typeface="Poppins"/>
                  <a:ea typeface="Poppins"/>
                  <a:cs typeface="Poppins"/>
                  <a:sym typeface="Poppins"/>
                </a:rPr>
                <a:t>South Korea</a:t>
              </a:r>
            </a:p>
          </p:txBody>
        </p:sp>
      </p:gr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8A692">
                <a:alpha val="100000"/>
              </a:srgbClr>
            </a:gs>
            <a:gs pos="50000">
              <a:srgbClr val="DAE8D4">
                <a:alpha val="55000"/>
              </a:srgbClr>
            </a:gs>
            <a:gs pos="100000">
              <a:srgbClr val="EAA86B">
                <a:alpha val="11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2157620" y="772206"/>
            <a:ext cx="13972760" cy="8741708"/>
          </a:xfrm>
          <a:custGeom>
            <a:avLst/>
            <a:gdLst/>
            <a:ahLst/>
            <a:cxnLst/>
            <a:rect r="r" b="b" t="t" l="l"/>
            <a:pathLst>
              <a:path h="8741708" w="13972760">
                <a:moveTo>
                  <a:pt x="0" y="0"/>
                </a:moveTo>
                <a:lnTo>
                  <a:pt x="13972760" y="0"/>
                </a:lnTo>
                <a:lnTo>
                  <a:pt x="13972760" y="8741709"/>
                </a:lnTo>
                <a:lnTo>
                  <a:pt x="0" y="8741709"/>
                </a:lnTo>
                <a:lnTo>
                  <a:pt x="0" y="0"/>
                </a:lnTo>
                <a:close/>
              </a:path>
            </a:pathLst>
          </a:custGeom>
          <a:blipFill>
            <a:blip r:embed="rId2">
              <a:alphaModFix amt="97000"/>
            </a:blip>
            <a:stretch>
              <a:fillRect l="0" t="0" r="0" b="0"/>
            </a:stretch>
          </a:blipFill>
          <a:ln w="38100" cap="sq">
            <a:solidFill>
              <a:srgbClr val="0B523B">
                <a:alpha val="96863"/>
              </a:srgbClr>
            </a:solidFill>
            <a:prstDash val="solid"/>
            <a:miter/>
          </a:ln>
        </p:spPr>
      </p:sp>
      <p:sp>
        <p:nvSpPr>
          <p:cNvPr name="TextBox 3" id="3"/>
          <p:cNvSpPr txBox="true"/>
          <p:nvPr/>
        </p:nvSpPr>
        <p:spPr>
          <a:xfrm rot="0">
            <a:off x="10018864" y="7995710"/>
            <a:ext cx="5889943" cy="1364283"/>
          </a:xfrm>
          <a:prstGeom prst="rect">
            <a:avLst/>
          </a:prstGeom>
        </p:spPr>
        <p:txBody>
          <a:bodyPr anchor="t" rtlCol="false" tIns="0" lIns="0" bIns="0" rIns="0">
            <a:spAutoFit/>
          </a:bodyPr>
          <a:lstStyle/>
          <a:p>
            <a:pPr algn="r">
              <a:lnSpc>
                <a:spcPts val="3676"/>
              </a:lnSpc>
            </a:pPr>
            <a:r>
              <a:rPr lang="en-US" b="true" sz="2626">
                <a:solidFill>
                  <a:srgbClr val="000001"/>
                </a:solidFill>
                <a:latin typeface="Public Sans Bold"/>
                <a:ea typeface="Public Sans Bold"/>
                <a:cs typeface="Public Sans Bold"/>
                <a:sym typeface="Public Sans Bold"/>
              </a:rPr>
              <a:t>🍵Matcha </a:t>
            </a:r>
          </a:p>
          <a:p>
            <a:pPr algn="r">
              <a:lnSpc>
                <a:spcPts val="2380"/>
              </a:lnSpc>
            </a:pPr>
            <a:r>
              <a:rPr lang="en-US" b="true" sz="1700">
                <a:solidFill>
                  <a:srgbClr val="000001"/>
                </a:solidFill>
                <a:latin typeface="Public Sans Bold"/>
                <a:ea typeface="Public Sans Bold"/>
                <a:cs typeface="Public Sans Bold"/>
                <a:sym typeface="Public Sans Bold"/>
              </a:rPr>
              <a:t>shows </a:t>
            </a:r>
            <a:r>
              <a:rPr lang="en-US" b="true" sz="1700">
                <a:solidFill>
                  <a:srgbClr val="000001"/>
                </a:solidFill>
                <a:latin typeface="Public Sans Bold"/>
                <a:ea typeface="Public Sans Bold"/>
                <a:cs typeface="Public Sans Bold"/>
                <a:sym typeface="Public Sans Bold"/>
              </a:rPr>
              <a:t>a broad, sustained adoption pattern across all four countries, indicating a mature, stable trend driven by global wellness awareness and product availability</a:t>
            </a:r>
          </a:p>
        </p:txBody>
      </p:sp>
      <p:sp>
        <p:nvSpPr>
          <p:cNvPr name="Freeform 4" id="4"/>
          <p:cNvSpPr/>
          <p:nvPr/>
        </p:nvSpPr>
        <p:spPr>
          <a:xfrm flipH="true" flipV="false" rot="-5764519">
            <a:off x="12929464" y="1207182"/>
            <a:ext cx="391337" cy="1169757"/>
          </a:xfrm>
          <a:custGeom>
            <a:avLst/>
            <a:gdLst/>
            <a:ahLst/>
            <a:cxnLst/>
            <a:rect r="r" b="b" t="t" l="l"/>
            <a:pathLst>
              <a:path h="1169757" w="391337">
                <a:moveTo>
                  <a:pt x="391337" y="0"/>
                </a:moveTo>
                <a:lnTo>
                  <a:pt x="0" y="0"/>
                </a:lnTo>
                <a:lnTo>
                  <a:pt x="0" y="1169757"/>
                </a:lnTo>
                <a:lnTo>
                  <a:pt x="391337" y="1169757"/>
                </a:lnTo>
                <a:lnTo>
                  <a:pt x="39133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2706528" y="2000906"/>
            <a:ext cx="2992006" cy="1250315"/>
          </a:xfrm>
          <a:prstGeom prst="rect">
            <a:avLst/>
          </a:prstGeom>
        </p:spPr>
        <p:txBody>
          <a:bodyPr anchor="t" rtlCol="false" tIns="0" lIns="0" bIns="0" rIns="0">
            <a:spAutoFit/>
          </a:bodyPr>
          <a:lstStyle/>
          <a:p>
            <a:pPr algn="r">
              <a:lnSpc>
                <a:spcPts val="1960"/>
              </a:lnSpc>
              <a:spcBef>
                <a:spcPct val="0"/>
              </a:spcBef>
            </a:pPr>
            <a:r>
              <a:rPr lang="en-US" b="true" sz="1400" i="true">
                <a:solidFill>
                  <a:srgbClr val="17726D"/>
                </a:solidFill>
                <a:latin typeface="Poppins Bold Italics"/>
                <a:ea typeface="Poppins Bold Italics"/>
                <a:cs typeface="Poppins Bold Italics"/>
                <a:sym typeface="Poppins Bold Italics"/>
              </a:rPr>
              <a:t>Interest is concentrated along the west and east coast where wellness, sustainability, and specialty beverages drive ongoing popularity.</a:t>
            </a:r>
          </a:p>
        </p:txBody>
      </p:sp>
      <p:sp>
        <p:nvSpPr>
          <p:cNvPr name="TextBox 6" id="6"/>
          <p:cNvSpPr txBox="true"/>
          <p:nvPr/>
        </p:nvSpPr>
        <p:spPr>
          <a:xfrm rot="0">
            <a:off x="5005837" y="4310393"/>
            <a:ext cx="2992006" cy="1250315"/>
          </a:xfrm>
          <a:prstGeom prst="rect">
            <a:avLst/>
          </a:prstGeom>
        </p:spPr>
        <p:txBody>
          <a:bodyPr anchor="t" rtlCol="false" tIns="0" lIns="0" bIns="0" rIns="0">
            <a:spAutoFit/>
          </a:bodyPr>
          <a:lstStyle/>
          <a:p>
            <a:pPr algn="r">
              <a:lnSpc>
                <a:spcPts val="1960"/>
              </a:lnSpc>
              <a:spcBef>
                <a:spcPct val="0"/>
              </a:spcBef>
            </a:pPr>
            <a:r>
              <a:rPr lang="en-US" b="true" sz="1400" i="true">
                <a:solidFill>
                  <a:srgbClr val="17726D"/>
                </a:solidFill>
                <a:latin typeface="Poppins Bold Italics"/>
                <a:ea typeface="Poppins Bold Italics"/>
                <a:cs typeface="Poppins Bold Italics"/>
                <a:sym typeface="Poppins Bold Italics"/>
              </a:rPr>
              <a:t>Highest search interest in the Northeast and western-southern states indicating both tea-linked origins and emerging urban curiosity.</a:t>
            </a:r>
          </a:p>
        </p:txBody>
      </p:sp>
      <p:sp>
        <p:nvSpPr>
          <p:cNvPr name="Freeform 7" id="7"/>
          <p:cNvSpPr/>
          <p:nvPr/>
        </p:nvSpPr>
        <p:spPr>
          <a:xfrm flipH="true" flipV="false" rot="-3343689">
            <a:off x="6193188" y="3157395"/>
            <a:ext cx="391337" cy="1169757"/>
          </a:xfrm>
          <a:custGeom>
            <a:avLst/>
            <a:gdLst/>
            <a:ahLst/>
            <a:cxnLst/>
            <a:rect r="r" b="b" t="t" l="l"/>
            <a:pathLst>
              <a:path h="1169757" w="391337">
                <a:moveTo>
                  <a:pt x="391337" y="0"/>
                </a:moveTo>
                <a:lnTo>
                  <a:pt x="0" y="0"/>
                </a:lnTo>
                <a:lnTo>
                  <a:pt x="0" y="1169757"/>
                </a:lnTo>
                <a:lnTo>
                  <a:pt x="391337" y="1169757"/>
                </a:lnTo>
                <a:lnTo>
                  <a:pt x="39133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6810816" y="6960373"/>
            <a:ext cx="2203427" cy="1102012"/>
          </a:xfrm>
          <a:prstGeom prst="rect">
            <a:avLst/>
          </a:prstGeom>
        </p:spPr>
        <p:txBody>
          <a:bodyPr anchor="t" rtlCol="false" tIns="0" lIns="0" bIns="0" rIns="0">
            <a:spAutoFit/>
          </a:bodyPr>
          <a:lstStyle/>
          <a:p>
            <a:pPr algn="l">
              <a:lnSpc>
                <a:spcPts val="1734"/>
              </a:lnSpc>
              <a:spcBef>
                <a:spcPct val="0"/>
              </a:spcBef>
            </a:pPr>
            <a:r>
              <a:rPr lang="en-US" b="true" sz="1238" i="true">
                <a:solidFill>
                  <a:srgbClr val="17726D"/>
                </a:solidFill>
                <a:latin typeface="Poppins Bold Italics"/>
                <a:ea typeface="Poppins Bold Italics"/>
                <a:cs typeface="Poppins Bold Italics"/>
                <a:sym typeface="Poppins Bold Italics"/>
              </a:rPr>
              <a:t>High interest concentrated around Dubai, reflecting exposure to global food trends and premium import markets.</a:t>
            </a:r>
          </a:p>
        </p:txBody>
      </p:sp>
      <p:sp>
        <p:nvSpPr>
          <p:cNvPr name="Freeform 9" id="9"/>
          <p:cNvSpPr/>
          <p:nvPr/>
        </p:nvSpPr>
        <p:spPr>
          <a:xfrm flipH="true" flipV="false" rot="-3343689">
            <a:off x="7123347" y="5922542"/>
            <a:ext cx="391337" cy="1169757"/>
          </a:xfrm>
          <a:custGeom>
            <a:avLst/>
            <a:gdLst/>
            <a:ahLst/>
            <a:cxnLst/>
            <a:rect r="r" b="b" t="t" l="l"/>
            <a:pathLst>
              <a:path h="1169757" w="391337">
                <a:moveTo>
                  <a:pt x="391337" y="0"/>
                </a:moveTo>
                <a:lnTo>
                  <a:pt x="0" y="0"/>
                </a:lnTo>
                <a:lnTo>
                  <a:pt x="0" y="1169757"/>
                </a:lnTo>
                <a:lnTo>
                  <a:pt x="391337" y="1169757"/>
                </a:lnTo>
                <a:lnTo>
                  <a:pt x="39133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735972" y="6459795"/>
            <a:ext cx="3941113" cy="755015"/>
          </a:xfrm>
          <a:prstGeom prst="rect">
            <a:avLst/>
          </a:prstGeom>
        </p:spPr>
        <p:txBody>
          <a:bodyPr anchor="t" rtlCol="false" tIns="0" lIns="0" bIns="0" rIns="0">
            <a:spAutoFit/>
          </a:bodyPr>
          <a:lstStyle/>
          <a:p>
            <a:pPr algn="r">
              <a:lnSpc>
                <a:spcPts val="1960"/>
              </a:lnSpc>
            </a:pPr>
            <a:r>
              <a:rPr lang="en-US" b="true" sz="1400" i="true">
                <a:solidFill>
                  <a:srgbClr val="17726D"/>
                </a:solidFill>
                <a:latin typeface="Poppins Bold Italics"/>
                <a:ea typeface="Poppins Bold Italics"/>
                <a:cs typeface="Poppins Bold Italics"/>
                <a:sym typeface="Poppins Bold Italics"/>
              </a:rPr>
              <a:t>Strong, widespread interest nationwide </a:t>
            </a:r>
          </a:p>
          <a:p>
            <a:pPr algn="r">
              <a:lnSpc>
                <a:spcPts val="1960"/>
              </a:lnSpc>
              <a:spcBef>
                <a:spcPct val="0"/>
              </a:spcBef>
            </a:pPr>
            <a:r>
              <a:rPr lang="en-US" b="true" sz="1400" i="true">
                <a:solidFill>
                  <a:srgbClr val="17726D"/>
                </a:solidFill>
                <a:latin typeface="Poppins Bold Italics"/>
                <a:ea typeface="Poppins Bold Italics"/>
                <a:cs typeface="Poppins Bold Italics"/>
                <a:sym typeface="Poppins Bold Italics"/>
              </a:rPr>
              <a:t>Matcha is well-established in both daily consumption and digital trend spaces.</a:t>
            </a:r>
          </a:p>
        </p:txBody>
      </p:sp>
      <p:sp>
        <p:nvSpPr>
          <p:cNvPr name="Freeform 11" id="11"/>
          <p:cNvSpPr/>
          <p:nvPr/>
        </p:nvSpPr>
        <p:spPr>
          <a:xfrm flipH="true" flipV="false" rot="-5764519">
            <a:off x="11122418" y="5687960"/>
            <a:ext cx="391337" cy="1169757"/>
          </a:xfrm>
          <a:custGeom>
            <a:avLst/>
            <a:gdLst/>
            <a:ahLst/>
            <a:cxnLst/>
            <a:rect r="r" b="b" t="t" l="l"/>
            <a:pathLst>
              <a:path h="1169757" w="391337">
                <a:moveTo>
                  <a:pt x="391337" y="0"/>
                </a:moveTo>
                <a:lnTo>
                  <a:pt x="0" y="0"/>
                </a:lnTo>
                <a:lnTo>
                  <a:pt x="0" y="1169757"/>
                </a:lnTo>
                <a:lnTo>
                  <a:pt x="391337" y="1169757"/>
                </a:lnTo>
                <a:lnTo>
                  <a:pt x="39133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8A692">
                <a:alpha val="100000"/>
              </a:srgbClr>
            </a:gs>
            <a:gs pos="50000">
              <a:srgbClr val="DAE8D4">
                <a:alpha val="55000"/>
              </a:srgbClr>
            </a:gs>
            <a:gs pos="100000">
              <a:srgbClr val="EAA86B">
                <a:alpha val="11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758912" y="523204"/>
            <a:ext cx="14770177" cy="9240592"/>
          </a:xfrm>
          <a:custGeom>
            <a:avLst/>
            <a:gdLst/>
            <a:ahLst/>
            <a:cxnLst/>
            <a:rect r="r" b="b" t="t" l="l"/>
            <a:pathLst>
              <a:path h="9240592" w="14770177">
                <a:moveTo>
                  <a:pt x="0" y="0"/>
                </a:moveTo>
                <a:lnTo>
                  <a:pt x="14770176" y="0"/>
                </a:lnTo>
                <a:lnTo>
                  <a:pt x="14770176" y="9240592"/>
                </a:lnTo>
                <a:lnTo>
                  <a:pt x="0" y="9240592"/>
                </a:lnTo>
                <a:lnTo>
                  <a:pt x="0" y="0"/>
                </a:lnTo>
                <a:close/>
              </a:path>
            </a:pathLst>
          </a:custGeom>
          <a:blipFill>
            <a:blip r:embed="rId2"/>
            <a:stretch>
              <a:fillRect l="0" t="0" r="0" b="0"/>
            </a:stretch>
          </a:blipFill>
          <a:ln w="38100" cap="sq">
            <a:solidFill>
              <a:srgbClr val="442900"/>
            </a:solidFill>
            <a:prstDash val="solid"/>
            <a:miter/>
          </a:ln>
        </p:spPr>
      </p:sp>
      <p:sp>
        <p:nvSpPr>
          <p:cNvPr name="TextBox 3" id="3"/>
          <p:cNvSpPr txBox="true"/>
          <p:nvPr/>
        </p:nvSpPr>
        <p:spPr>
          <a:xfrm rot="0">
            <a:off x="9858204" y="8312434"/>
            <a:ext cx="6508486" cy="1334735"/>
          </a:xfrm>
          <a:prstGeom prst="rect">
            <a:avLst/>
          </a:prstGeom>
        </p:spPr>
        <p:txBody>
          <a:bodyPr anchor="t" rtlCol="false" tIns="0" lIns="0" bIns="0" rIns="0">
            <a:spAutoFit/>
          </a:bodyPr>
          <a:lstStyle/>
          <a:p>
            <a:pPr algn="r">
              <a:lnSpc>
                <a:spcPts val="3921"/>
              </a:lnSpc>
            </a:pPr>
            <a:r>
              <a:rPr lang="en-US" b="true" sz="2801">
                <a:solidFill>
                  <a:srgbClr val="1C2120"/>
                </a:solidFill>
                <a:latin typeface="Public Sans Bold"/>
                <a:ea typeface="Public Sans Bold"/>
                <a:cs typeface="Public Sans Bold"/>
                <a:sym typeface="Public Sans Bold"/>
              </a:rPr>
              <a:t>🍫Dubai Chocolate</a:t>
            </a:r>
          </a:p>
          <a:p>
            <a:pPr algn="r">
              <a:lnSpc>
                <a:spcPts val="2241"/>
              </a:lnSpc>
            </a:pPr>
            <a:r>
              <a:rPr lang="en-US" b="true" sz="1601">
                <a:solidFill>
                  <a:srgbClr val="1C2120"/>
                </a:solidFill>
                <a:latin typeface="Public Sans Bold"/>
                <a:ea typeface="Public Sans Bold"/>
                <a:cs typeface="Public Sans Bold"/>
                <a:sym typeface="Public Sans Bold"/>
              </a:rPr>
              <a:t>shows a local-to-global diffusion patterns, strong roots in the UAE, broad awareness in Western and Asian digital markets, and early traction in urban, trend-sensitive regions</a:t>
            </a:r>
          </a:p>
        </p:txBody>
      </p:sp>
      <p:sp>
        <p:nvSpPr>
          <p:cNvPr name="Freeform 4" id="4"/>
          <p:cNvSpPr/>
          <p:nvPr/>
        </p:nvSpPr>
        <p:spPr>
          <a:xfrm flipH="true" flipV="false" rot="-5764519">
            <a:off x="12424294" y="2829848"/>
            <a:ext cx="391337" cy="1169757"/>
          </a:xfrm>
          <a:custGeom>
            <a:avLst/>
            <a:gdLst/>
            <a:ahLst/>
            <a:cxnLst/>
            <a:rect r="r" b="b" t="t" l="l"/>
            <a:pathLst>
              <a:path h="1169757" w="391337">
                <a:moveTo>
                  <a:pt x="391337" y="0"/>
                </a:moveTo>
                <a:lnTo>
                  <a:pt x="0" y="0"/>
                </a:lnTo>
                <a:lnTo>
                  <a:pt x="0" y="1169757"/>
                </a:lnTo>
                <a:lnTo>
                  <a:pt x="391337" y="1169757"/>
                </a:lnTo>
                <a:lnTo>
                  <a:pt x="39133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2201358" y="3623572"/>
            <a:ext cx="3220947" cy="1497965"/>
          </a:xfrm>
          <a:prstGeom prst="rect">
            <a:avLst/>
          </a:prstGeom>
        </p:spPr>
        <p:txBody>
          <a:bodyPr anchor="t" rtlCol="false" tIns="0" lIns="0" bIns="0" rIns="0">
            <a:spAutoFit/>
          </a:bodyPr>
          <a:lstStyle/>
          <a:p>
            <a:pPr algn="r">
              <a:lnSpc>
                <a:spcPts val="1960"/>
              </a:lnSpc>
              <a:spcBef>
                <a:spcPct val="0"/>
              </a:spcBef>
            </a:pPr>
            <a:r>
              <a:rPr lang="en-US" b="true" sz="1400" i="true">
                <a:solidFill>
                  <a:srgbClr val="442900"/>
                </a:solidFill>
                <a:latin typeface="Poppins Bold Italics"/>
                <a:ea typeface="Poppins Bold Italics"/>
                <a:cs typeface="Poppins Bold Italics"/>
                <a:sym typeface="Poppins Bold Italics"/>
              </a:rPr>
              <a:t>Fai</a:t>
            </a:r>
            <a:r>
              <a:rPr lang="en-US" b="true" sz="1400" i="true">
                <a:solidFill>
                  <a:srgbClr val="442900"/>
                </a:solidFill>
                <a:latin typeface="Poppins Bold Italics"/>
                <a:ea typeface="Poppins Bold Italics"/>
                <a:cs typeface="Poppins Bold Italics"/>
                <a:sym typeface="Poppins Bold Italics"/>
              </a:rPr>
              <a:t>rly distributed engagement nationwide, with stronger activity in California, Nevada, Texas, and Florida, regions reflecting diverse consumer bases and active social media participation</a:t>
            </a:r>
          </a:p>
        </p:txBody>
      </p:sp>
      <p:sp>
        <p:nvSpPr>
          <p:cNvPr name="TextBox 6" id="6"/>
          <p:cNvSpPr txBox="true"/>
          <p:nvPr/>
        </p:nvSpPr>
        <p:spPr>
          <a:xfrm rot="0">
            <a:off x="5939636" y="8089237"/>
            <a:ext cx="2639918" cy="1250315"/>
          </a:xfrm>
          <a:prstGeom prst="rect">
            <a:avLst/>
          </a:prstGeom>
        </p:spPr>
        <p:txBody>
          <a:bodyPr anchor="t" rtlCol="false" tIns="0" lIns="0" bIns="0" rIns="0">
            <a:spAutoFit/>
          </a:bodyPr>
          <a:lstStyle/>
          <a:p>
            <a:pPr algn="r">
              <a:lnSpc>
                <a:spcPts val="1960"/>
              </a:lnSpc>
              <a:spcBef>
                <a:spcPct val="0"/>
              </a:spcBef>
            </a:pPr>
            <a:r>
              <a:rPr lang="en-US" b="true" sz="1400" i="true">
                <a:solidFill>
                  <a:srgbClr val="442900"/>
                </a:solidFill>
                <a:latin typeface="Poppins Bold Italics"/>
                <a:ea typeface="Poppins Bold Italics"/>
                <a:cs typeface="Poppins Bold Italics"/>
                <a:sym typeface="Poppins Bold Italics"/>
              </a:rPr>
              <a:t>High</a:t>
            </a:r>
            <a:r>
              <a:rPr lang="en-US" b="true" sz="1400" i="true">
                <a:solidFill>
                  <a:srgbClr val="442900"/>
                </a:solidFill>
                <a:latin typeface="Poppins Bold Italics"/>
                <a:ea typeface="Poppins Bold Italics"/>
                <a:cs typeface="Poppins Bold Italics"/>
                <a:sym typeface="Poppins Bold Italics"/>
              </a:rPr>
              <a:t>est concentration in Dubai, confirming the trend’s local origin as a premium, influencer-promoted confection.</a:t>
            </a:r>
          </a:p>
        </p:txBody>
      </p:sp>
      <p:sp>
        <p:nvSpPr>
          <p:cNvPr name="Freeform 7" id="7"/>
          <p:cNvSpPr/>
          <p:nvPr/>
        </p:nvSpPr>
        <p:spPr>
          <a:xfrm flipH="true" flipV="false" rot="-4255759">
            <a:off x="6774898" y="7175955"/>
            <a:ext cx="391337" cy="1169757"/>
          </a:xfrm>
          <a:custGeom>
            <a:avLst/>
            <a:gdLst/>
            <a:ahLst/>
            <a:cxnLst/>
            <a:rect r="r" b="b" t="t" l="l"/>
            <a:pathLst>
              <a:path h="1169757" w="391337">
                <a:moveTo>
                  <a:pt x="391337" y="0"/>
                </a:moveTo>
                <a:lnTo>
                  <a:pt x="0" y="0"/>
                </a:lnTo>
                <a:lnTo>
                  <a:pt x="0" y="1169756"/>
                </a:lnTo>
                <a:lnTo>
                  <a:pt x="391337" y="1169756"/>
                </a:lnTo>
                <a:lnTo>
                  <a:pt x="39133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4744917" y="4119160"/>
            <a:ext cx="2842360" cy="1250315"/>
          </a:xfrm>
          <a:prstGeom prst="rect">
            <a:avLst/>
          </a:prstGeom>
        </p:spPr>
        <p:txBody>
          <a:bodyPr anchor="t" rtlCol="false" tIns="0" lIns="0" bIns="0" rIns="0">
            <a:spAutoFit/>
          </a:bodyPr>
          <a:lstStyle/>
          <a:p>
            <a:pPr algn="r">
              <a:lnSpc>
                <a:spcPts val="1960"/>
              </a:lnSpc>
              <a:spcBef>
                <a:spcPct val="0"/>
              </a:spcBef>
            </a:pPr>
            <a:r>
              <a:rPr lang="en-US" b="true" sz="1400" i="true">
                <a:solidFill>
                  <a:srgbClr val="442900"/>
                </a:solidFill>
                <a:latin typeface="Poppins Bold Italics"/>
                <a:ea typeface="Poppins Bold Italics"/>
                <a:cs typeface="Poppins Bold Italics"/>
                <a:sym typeface="Poppins Bold Italics"/>
              </a:rPr>
              <a:t>Mod</a:t>
            </a:r>
            <a:r>
              <a:rPr lang="en-US" b="true" sz="1400" i="true">
                <a:solidFill>
                  <a:srgbClr val="442900"/>
                </a:solidFill>
                <a:latin typeface="Poppins Bold Italics"/>
                <a:ea typeface="Poppins Bold Italics"/>
                <a:cs typeface="Poppins Bold Italics"/>
                <a:sym typeface="Poppins Bold Italics"/>
              </a:rPr>
              <a:t>erate engagement across western and southern states, showing early exposure via cross-border content and influencer marketing.</a:t>
            </a:r>
          </a:p>
        </p:txBody>
      </p:sp>
      <p:sp>
        <p:nvSpPr>
          <p:cNvPr name="Freeform 9" id="9"/>
          <p:cNvSpPr/>
          <p:nvPr/>
        </p:nvSpPr>
        <p:spPr>
          <a:xfrm flipH="true" flipV="false" rot="-4255759">
            <a:off x="5541479" y="3205877"/>
            <a:ext cx="391337" cy="1169757"/>
          </a:xfrm>
          <a:custGeom>
            <a:avLst/>
            <a:gdLst/>
            <a:ahLst/>
            <a:cxnLst/>
            <a:rect r="r" b="b" t="t" l="l"/>
            <a:pathLst>
              <a:path h="1169757" w="391337">
                <a:moveTo>
                  <a:pt x="391337" y="0"/>
                </a:moveTo>
                <a:lnTo>
                  <a:pt x="0" y="0"/>
                </a:lnTo>
                <a:lnTo>
                  <a:pt x="0" y="1169757"/>
                </a:lnTo>
                <a:lnTo>
                  <a:pt x="391337" y="1169757"/>
                </a:lnTo>
                <a:lnTo>
                  <a:pt x="39133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5764519">
            <a:off x="11061186" y="5554020"/>
            <a:ext cx="391337" cy="1169757"/>
          </a:xfrm>
          <a:custGeom>
            <a:avLst/>
            <a:gdLst/>
            <a:ahLst/>
            <a:cxnLst/>
            <a:rect r="r" b="b" t="t" l="l"/>
            <a:pathLst>
              <a:path h="1169757" w="391337">
                <a:moveTo>
                  <a:pt x="391336" y="0"/>
                </a:moveTo>
                <a:lnTo>
                  <a:pt x="0" y="0"/>
                </a:lnTo>
                <a:lnTo>
                  <a:pt x="0" y="1169757"/>
                </a:lnTo>
                <a:lnTo>
                  <a:pt x="391336" y="1169757"/>
                </a:lnTo>
                <a:lnTo>
                  <a:pt x="3913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1098489" y="6347744"/>
            <a:ext cx="4323817" cy="1002665"/>
          </a:xfrm>
          <a:prstGeom prst="rect">
            <a:avLst/>
          </a:prstGeom>
        </p:spPr>
        <p:txBody>
          <a:bodyPr anchor="t" rtlCol="false" tIns="0" lIns="0" bIns="0" rIns="0">
            <a:spAutoFit/>
          </a:bodyPr>
          <a:lstStyle/>
          <a:p>
            <a:pPr algn="r">
              <a:lnSpc>
                <a:spcPts val="1960"/>
              </a:lnSpc>
              <a:spcBef>
                <a:spcPct val="0"/>
              </a:spcBef>
            </a:pPr>
            <a:r>
              <a:rPr lang="en-US" b="true" sz="1400" i="true">
                <a:solidFill>
                  <a:srgbClr val="442900"/>
                </a:solidFill>
                <a:latin typeface="Poppins Bold Italics"/>
                <a:ea typeface="Poppins Bold Italics"/>
                <a:cs typeface="Poppins Bold Italics"/>
                <a:sym typeface="Poppins Bold Italics"/>
              </a:rPr>
              <a:t>High i</a:t>
            </a:r>
            <a:r>
              <a:rPr lang="en-US" b="true" sz="1400" i="true">
                <a:solidFill>
                  <a:srgbClr val="442900"/>
                </a:solidFill>
                <a:latin typeface="Poppins Bold Italics"/>
                <a:ea typeface="Poppins Bold Italics"/>
                <a:cs typeface="Poppins Bold Italics"/>
                <a:sym typeface="Poppins Bold Italics"/>
              </a:rPr>
              <a:t>nterest in Seoul, Jeju Island, and northern provinces, suggesting the trend’s visibility through urban digital networks and niche luxury markets rather than mass adoption.</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8A692">
                <a:alpha val="100000"/>
              </a:srgbClr>
            </a:gs>
            <a:gs pos="50000">
              <a:srgbClr val="DAE8D4">
                <a:alpha val="55000"/>
              </a:srgbClr>
            </a:gs>
            <a:gs pos="100000">
              <a:srgbClr val="EAA86B">
                <a:alpha val="11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73837" y="595104"/>
            <a:ext cx="14540326" cy="9096791"/>
          </a:xfrm>
          <a:custGeom>
            <a:avLst/>
            <a:gdLst/>
            <a:ahLst/>
            <a:cxnLst/>
            <a:rect r="r" b="b" t="t" l="l"/>
            <a:pathLst>
              <a:path h="9096791" w="14540326">
                <a:moveTo>
                  <a:pt x="0" y="0"/>
                </a:moveTo>
                <a:lnTo>
                  <a:pt x="14540326" y="0"/>
                </a:lnTo>
                <a:lnTo>
                  <a:pt x="14540326" y="9096792"/>
                </a:lnTo>
                <a:lnTo>
                  <a:pt x="0" y="9096792"/>
                </a:lnTo>
                <a:lnTo>
                  <a:pt x="0" y="0"/>
                </a:lnTo>
                <a:close/>
              </a:path>
            </a:pathLst>
          </a:custGeom>
          <a:blipFill>
            <a:blip r:embed="rId2"/>
            <a:stretch>
              <a:fillRect l="0" t="0" r="0" b="0"/>
            </a:stretch>
          </a:blipFill>
          <a:ln w="38100" cap="sq">
            <a:solidFill>
              <a:srgbClr val="F9BE09"/>
            </a:solidFill>
            <a:prstDash val="solid"/>
            <a:miter/>
          </a:ln>
        </p:spPr>
      </p:sp>
      <p:sp>
        <p:nvSpPr>
          <p:cNvPr name="TextBox 3" id="3"/>
          <p:cNvSpPr txBox="true"/>
          <p:nvPr/>
        </p:nvSpPr>
        <p:spPr>
          <a:xfrm rot="0">
            <a:off x="10654552" y="7876385"/>
            <a:ext cx="5477574" cy="1575717"/>
          </a:xfrm>
          <a:prstGeom prst="rect">
            <a:avLst/>
          </a:prstGeom>
        </p:spPr>
        <p:txBody>
          <a:bodyPr anchor="t" rtlCol="false" tIns="0" lIns="0" bIns="0" rIns="0">
            <a:spAutoFit/>
          </a:bodyPr>
          <a:lstStyle/>
          <a:p>
            <a:pPr algn="r">
              <a:lnSpc>
                <a:spcPts val="3608"/>
              </a:lnSpc>
            </a:pPr>
            <a:r>
              <a:rPr lang="en-US" b="true" sz="2577">
                <a:solidFill>
                  <a:srgbClr val="000000"/>
                </a:solidFill>
                <a:latin typeface="Poppins Bold"/>
                <a:ea typeface="Poppins Bold"/>
                <a:cs typeface="Poppins Bold"/>
                <a:sym typeface="Poppins Bold"/>
              </a:rPr>
              <a:t>      Air Fryer </a:t>
            </a:r>
          </a:p>
          <a:p>
            <a:pPr algn="r">
              <a:lnSpc>
                <a:spcPts val="2239"/>
              </a:lnSpc>
            </a:pPr>
            <a:r>
              <a:rPr lang="en-US" b="true" sz="1599">
                <a:solidFill>
                  <a:srgbClr val="000000"/>
                </a:solidFill>
                <a:latin typeface="Poppins Bold"/>
                <a:ea typeface="Poppins Bold"/>
                <a:cs typeface="Poppins Bold"/>
                <a:sym typeface="Poppins Bold"/>
              </a:rPr>
              <a:t>demonstrates u</a:t>
            </a:r>
            <a:r>
              <a:rPr lang="en-US" b="true" sz="1599">
                <a:solidFill>
                  <a:srgbClr val="000000"/>
                </a:solidFill>
                <a:latin typeface="Poppins Bold"/>
                <a:ea typeface="Poppins Bold"/>
                <a:cs typeface="Poppins Bold"/>
                <a:sym typeface="Poppins Bold"/>
              </a:rPr>
              <a:t>niform, sustained adoption across all four regions, a mature, utility-based trend driven by convenience and practicality rather than social media virality.</a:t>
            </a:r>
          </a:p>
        </p:txBody>
      </p:sp>
      <p:sp>
        <p:nvSpPr>
          <p:cNvPr name="Freeform 4" id="4"/>
          <p:cNvSpPr/>
          <p:nvPr/>
        </p:nvSpPr>
        <p:spPr>
          <a:xfrm flipH="false" flipV="false" rot="0">
            <a:off x="14140859" y="7911450"/>
            <a:ext cx="450824" cy="450824"/>
          </a:xfrm>
          <a:custGeom>
            <a:avLst/>
            <a:gdLst/>
            <a:ahLst/>
            <a:cxnLst/>
            <a:rect r="r" b="b" t="t" l="l"/>
            <a:pathLst>
              <a:path h="450824" w="450824">
                <a:moveTo>
                  <a:pt x="0" y="0"/>
                </a:moveTo>
                <a:lnTo>
                  <a:pt x="450824" y="0"/>
                </a:lnTo>
                <a:lnTo>
                  <a:pt x="450824" y="450824"/>
                </a:lnTo>
                <a:lnTo>
                  <a:pt x="0" y="450824"/>
                </a:lnTo>
                <a:lnTo>
                  <a:pt x="0" y="0"/>
                </a:lnTo>
                <a:close/>
              </a:path>
            </a:pathLst>
          </a:custGeom>
          <a:blipFill>
            <a:blip r:embed="rId3"/>
            <a:stretch>
              <a:fillRect l="0" t="0" r="0" b="0"/>
            </a:stretch>
          </a:blipFill>
        </p:spPr>
      </p:sp>
      <p:sp>
        <p:nvSpPr>
          <p:cNvPr name="Freeform 5" id="5"/>
          <p:cNvSpPr/>
          <p:nvPr/>
        </p:nvSpPr>
        <p:spPr>
          <a:xfrm flipH="true" flipV="false" rot="-5764519">
            <a:off x="12424294" y="2829848"/>
            <a:ext cx="391337" cy="1169757"/>
          </a:xfrm>
          <a:custGeom>
            <a:avLst/>
            <a:gdLst/>
            <a:ahLst/>
            <a:cxnLst/>
            <a:rect r="r" b="b" t="t" l="l"/>
            <a:pathLst>
              <a:path h="1169757" w="391337">
                <a:moveTo>
                  <a:pt x="391337" y="0"/>
                </a:moveTo>
                <a:lnTo>
                  <a:pt x="0" y="0"/>
                </a:lnTo>
                <a:lnTo>
                  <a:pt x="0" y="1169757"/>
                </a:lnTo>
                <a:lnTo>
                  <a:pt x="391337" y="1169757"/>
                </a:lnTo>
                <a:lnTo>
                  <a:pt x="39133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2201358" y="3623572"/>
            <a:ext cx="3220947" cy="1002665"/>
          </a:xfrm>
          <a:prstGeom prst="rect">
            <a:avLst/>
          </a:prstGeom>
        </p:spPr>
        <p:txBody>
          <a:bodyPr anchor="t" rtlCol="false" tIns="0" lIns="0" bIns="0" rIns="0">
            <a:spAutoFit/>
          </a:bodyPr>
          <a:lstStyle/>
          <a:p>
            <a:pPr algn="r">
              <a:lnSpc>
                <a:spcPts val="1960"/>
              </a:lnSpc>
              <a:spcBef>
                <a:spcPct val="0"/>
              </a:spcBef>
            </a:pPr>
            <a:r>
              <a:rPr lang="en-US" b="true" sz="1400" i="true">
                <a:solidFill>
                  <a:srgbClr val="B85E2B"/>
                </a:solidFill>
                <a:latin typeface="Poppins Bold Italics"/>
                <a:ea typeface="Poppins Bold Italics"/>
                <a:cs typeface="Poppins Bold Italics"/>
                <a:sym typeface="Poppins Bold Italics"/>
              </a:rPr>
              <a:t>Even distribution nationwide, showing the Air Fryer’s transition from a novelty to a mainstream household product.</a:t>
            </a:r>
          </a:p>
        </p:txBody>
      </p:sp>
      <p:sp>
        <p:nvSpPr>
          <p:cNvPr name="TextBox 7" id="7"/>
          <p:cNvSpPr txBox="true"/>
          <p:nvPr/>
        </p:nvSpPr>
        <p:spPr>
          <a:xfrm rot="0">
            <a:off x="5939636" y="8098762"/>
            <a:ext cx="2987882" cy="1159538"/>
          </a:xfrm>
          <a:prstGeom prst="rect">
            <a:avLst/>
          </a:prstGeom>
        </p:spPr>
        <p:txBody>
          <a:bodyPr anchor="t" rtlCol="false" tIns="0" lIns="0" bIns="0" rIns="0">
            <a:spAutoFit/>
          </a:bodyPr>
          <a:lstStyle/>
          <a:p>
            <a:pPr algn="r">
              <a:lnSpc>
                <a:spcPts val="1827"/>
              </a:lnSpc>
              <a:spcBef>
                <a:spcPct val="0"/>
              </a:spcBef>
            </a:pPr>
            <a:r>
              <a:rPr lang="en-US" b="true" sz="1305" i="true">
                <a:solidFill>
                  <a:srgbClr val="B85E2B"/>
                </a:solidFill>
                <a:latin typeface="Poppins Bold Italics"/>
                <a:ea typeface="Poppins Bold Italics"/>
                <a:cs typeface="Poppins Bold Italics"/>
                <a:sym typeface="Poppins Bold Italics"/>
              </a:rPr>
              <a:t>Strong and consistent interest across all emirates, reflecting early adoption and continued household use, especially in urban centers like Dubai and Abu Dhabi.</a:t>
            </a:r>
          </a:p>
        </p:txBody>
      </p:sp>
      <p:sp>
        <p:nvSpPr>
          <p:cNvPr name="Freeform 8" id="8"/>
          <p:cNvSpPr/>
          <p:nvPr/>
        </p:nvSpPr>
        <p:spPr>
          <a:xfrm flipH="true" flipV="false" rot="-4255759">
            <a:off x="6774898" y="7175955"/>
            <a:ext cx="391337" cy="1169757"/>
          </a:xfrm>
          <a:custGeom>
            <a:avLst/>
            <a:gdLst/>
            <a:ahLst/>
            <a:cxnLst/>
            <a:rect r="r" b="b" t="t" l="l"/>
            <a:pathLst>
              <a:path h="1169757" w="391337">
                <a:moveTo>
                  <a:pt x="391337" y="0"/>
                </a:moveTo>
                <a:lnTo>
                  <a:pt x="0" y="0"/>
                </a:lnTo>
                <a:lnTo>
                  <a:pt x="0" y="1169756"/>
                </a:lnTo>
                <a:lnTo>
                  <a:pt x="391337" y="1169756"/>
                </a:lnTo>
                <a:lnTo>
                  <a:pt x="39133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4705783" y="4230059"/>
            <a:ext cx="3296148" cy="1331528"/>
          </a:xfrm>
          <a:prstGeom prst="rect">
            <a:avLst/>
          </a:prstGeom>
        </p:spPr>
        <p:txBody>
          <a:bodyPr anchor="t" rtlCol="false" tIns="0" lIns="0" bIns="0" rIns="0">
            <a:spAutoFit/>
          </a:bodyPr>
          <a:lstStyle/>
          <a:p>
            <a:pPr algn="r">
              <a:lnSpc>
                <a:spcPts val="1760"/>
              </a:lnSpc>
              <a:spcBef>
                <a:spcPct val="0"/>
              </a:spcBef>
            </a:pPr>
            <a:r>
              <a:rPr lang="en-US" b="true" sz="1257" i="true">
                <a:solidFill>
                  <a:srgbClr val="B85E2B"/>
                </a:solidFill>
                <a:latin typeface="Poppins Bold Italics"/>
                <a:ea typeface="Poppins Bold Italics"/>
                <a:cs typeface="Poppins Bold Italics"/>
                <a:sym typeface="Poppins Bold Italics"/>
              </a:rPr>
              <a:t>Highest search interest in southern, western states, and north most regions. This reflects the mainstream adoption of the appliance in urban households and rising awareness through digital marketplaces.</a:t>
            </a:r>
          </a:p>
        </p:txBody>
      </p:sp>
      <p:sp>
        <p:nvSpPr>
          <p:cNvPr name="Freeform 10" id="10"/>
          <p:cNvSpPr/>
          <p:nvPr/>
        </p:nvSpPr>
        <p:spPr>
          <a:xfrm flipH="true" flipV="false" rot="-4255759">
            <a:off x="5541479" y="3205877"/>
            <a:ext cx="391337" cy="1169757"/>
          </a:xfrm>
          <a:custGeom>
            <a:avLst/>
            <a:gdLst/>
            <a:ahLst/>
            <a:cxnLst/>
            <a:rect r="r" b="b" t="t" l="l"/>
            <a:pathLst>
              <a:path h="1169757" w="391337">
                <a:moveTo>
                  <a:pt x="391337" y="0"/>
                </a:moveTo>
                <a:lnTo>
                  <a:pt x="0" y="0"/>
                </a:lnTo>
                <a:lnTo>
                  <a:pt x="0" y="1169757"/>
                </a:lnTo>
                <a:lnTo>
                  <a:pt x="391337" y="1169757"/>
                </a:lnTo>
                <a:lnTo>
                  <a:pt x="39133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5764519">
            <a:off x="11061186" y="5554020"/>
            <a:ext cx="391337" cy="1169757"/>
          </a:xfrm>
          <a:custGeom>
            <a:avLst/>
            <a:gdLst/>
            <a:ahLst/>
            <a:cxnLst/>
            <a:rect r="r" b="b" t="t" l="l"/>
            <a:pathLst>
              <a:path h="1169757" w="391337">
                <a:moveTo>
                  <a:pt x="391336" y="0"/>
                </a:moveTo>
                <a:lnTo>
                  <a:pt x="0" y="0"/>
                </a:lnTo>
                <a:lnTo>
                  <a:pt x="0" y="1169757"/>
                </a:lnTo>
                <a:lnTo>
                  <a:pt x="391336" y="1169757"/>
                </a:lnTo>
                <a:lnTo>
                  <a:pt x="39133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1098489" y="6347744"/>
            <a:ext cx="4323817" cy="755015"/>
          </a:xfrm>
          <a:prstGeom prst="rect">
            <a:avLst/>
          </a:prstGeom>
        </p:spPr>
        <p:txBody>
          <a:bodyPr anchor="t" rtlCol="false" tIns="0" lIns="0" bIns="0" rIns="0">
            <a:spAutoFit/>
          </a:bodyPr>
          <a:lstStyle/>
          <a:p>
            <a:pPr algn="r">
              <a:lnSpc>
                <a:spcPts val="1960"/>
              </a:lnSpc>
              <a:spcBef>
                <a:spcPct val="0"/>
              </a:spcBef>
            </a:pPr>
            <a:r>
              <a:rPr lang="en-US" b="true" sz="1400" i="true">
                <a:solidFill>
                  <a:srgbClr val="B85E2B"/>
                </a:solidFill>
                <a:latin typeface="Poppins Bold Italics"/>
                <a:ea typeface="Poppins Bold Italics"/>
                <a:cs typeface="Poppins Bold Italics"/>
                <a:sym typeface="Poppins Bold Italics"/>
              </a:rPr>
              <a:t>Strong national presence in Seoul and surrounding regions, confirming the trend’s integration into everyday cooking routines.</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8A692">
                <a:alpha val="100000"/>
              </a:srgbClr>
            </a:gs>
            <a:gs pos="50000">
              <a:srgbClr val="DAE8D4">
                <a:alpha val="55000"/>
              </a:srgbClr>
            </a:gs>
            <a:gs pos="100000">
              <a:srgbClr val="EAA86B">
                <a:alpha val="11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765227" y="527155"/>
            <a:ext cx="14888324" cy="9314508"/>
          </a:xfrm>
          <a:custGeom>
            <a:avLst/>
            <a:gdLst/>
            <a:ahLst/>
            <a:cxnLst/>
            <a:rect r="r" b="b" t="t" l="l"/>
            <a:pathLst>
              <a:path h="9314508" w="14888324">
                <a:moveTo>
                  <a:pt x="0" y="0"/>
                </a:moveTo>
                <a:lnTo>
                  <a:pt x="14888324" y="0"/>
                </a:lnTo>
                <a:lnTo>
                  <a:pt x="14888324" y="9314508"/>
                </a:lnTo>
                <a:lnTo>
                  <a:pt x="0" y="9314508"/>
                </a:lnTo>
                <a:lnTo>
                  <a:pt x="0" y="0"/>
                </a:lnTo>
                <a:close/>
              </a:path>
            </a:pathLst>
          </a:custGeom>
          <a:blipFill>
            <a:blip r:embed="rId2"/>
            <a:stretch>
              <a:fillRect l="0" t="0" r="0" b="0"/>
            </a:stretch>
          </a:blipFill>
          <a:ln w="38100" cap="sq">
            <a:solidFill>
              <a:srgbClr val="972626"/>
            </a:solidFill>
            <a:prstDash val="solid"/>
            <a:miter/>
          </a:ln>
        </p:spPr>
      </p:sp>
      <p:sp>
        <p:nvSpPr>
          <p:cNvPr name="TextBox 3" id="3"/>
          <p:cNvSpPr txBox="true"/>
          <p:nvPr/>
        </p:nvSpPr>
        <p:spPr>
          <a:xfrm rot="0">
            <a:off x="11256854" y="8060662"/>
            <a:ext cx="5148035" cy="1558422"/>
          </a:xfrm>
          <a:prstGeom prst="rect">
            <a:avLst/>
          </a:prstGeom>
        </p:spPr>
        <p:txBody>
          <a:bodyPr anchor="t" rtlCol="false" tIns="0" lIns="0" bIns="0" rIns="0">
            <a:spAutoFit/>
          </a:bodyPr>
          <a:lstStyle/>
          <a:p>
            <a:pPr algn="r">
              <a:lnSpc>
                <a:spcPts val="3415"/>
              </a:lnSpc>
            </a:pPr>
            <a:r>
              <a:rPr lang="en-US" b="true" sz="2439">
                <a:solidFill>
                  <a:srgbClr val="000001"/>
                </a:solidFill>
                <a:latin typeface="Poppins Bold"/>
                <a:ea typeface="Poppins Bold"/>
                <a:cs typeface="Poppins Bold"/>
                <a:sym typeface="Poppins Bold"/>
              </a:rPr>
              <a:t>🧀Baked Feta Pasta </a:t>
            </a:r>
          </a:p>
          <a:p>
            <a:pPr algn="r">
              <a:lnSpc>
                <a:spcPts val="2239"/>
              </a:lnSpc>
            </a:pPr>
            <a:r>
              <a:rPr lang="en-US" b="true" sz="1599">
                <a:solidFill>
                  <a:srgbClr val="000001"/>
                </a:solidFill>
                <a:latin typeface="Poppins Bold"/>
                <a:ea typeface="Poppins Bold"/>
                <a:cs typeface="Poppins Bold"/>
                <a:sym typeface="Poppins Bold"/>
              </a:rPr>
              <a:t>represents a short-lived, high-intensity viral event, originating in the U.S. Midwest and quickly spreading globally via social media before fading from mainstream attention..</a:t>
            </a:r>
          </a:p>
        </p:txBody>
      </p:sp>
      <p:sp>
        <p:nvSpPr>
          <p:cNvPr name="Freeform 4" id="4"/>
          <p:cNvSpPr/>
          <p:nvPr/>
        </p:nvSpPr>
        <p:spPr>
          <a:xfrm flipH="true" flipV="false" rot="-5764519">
            <a:off x="12424294" y="2829848"/>
            <a:ext cx="391337" cy="1169757"/>
          </a:xfrm>
          <a:custGeom>
            <a:avLst/>
            <a:gdLst/>
            <a:ahLst/>
            <a:cxnLst/>
            <a:rect r="r" b="b" t="t" l="l"/>
            <a:pathLst>
              <a:path h="1169757" w="391337">
                <a:moveTo>
                  <a:pt x="391337" y="0"/>
                </a:moveTo>
                <a:lnTo>
                  <a:pt x="0" y="0"/>
                </a:lnTo>
                <a:lnTo>
                  <a:pt x="0" y="1169757"/>
                </a:lnTo>
                <a:lnTo>
                  <a:pt x="391337" y="1169757"/>
                </a:lnTo>
                <a:lnTo>
                  <a:pt x="39133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2201358" y="3623572"/>
            <a:ext cx="3404645" cy="1993265"/>
          </a:xfrm>
          <a:prstGeom prst="rect">
            <a:avLst/>
          </a:prstGeom>
        </p:spPr>
        <p:txBody>
          <a:bodyPr anchor="t" rtlCol="false" tIns="0" lIns="0" bIns="0" rIns="0">
            <a:spAutoFit/>
          </a:bodyPr>
          <a:lstStyle/>
          <a:p>
            <a:pPr algn="r">
              <a:lnSpc>
                <a:spcPts val="1960"/>
              </a:lnSpc>
              <a:spcBef>
                <a:spcPct val="0"/>
              </a:spcBef>
            </a:pPr>
            <a:r>
              <a:rPr lang="en-US" b="true" sz="1400" i="true">
                <a:solidFill>
                  <a:srgbClr val="972626"/>
                </a:solidFill>
                <a:latin typeface="Poppins Bold Italics"/>
                <a:ea typeface="Poppins Bold Italics"/>
                <a:cs typeface="Poppins Bold Italics"/>
                <a:sym typeface="Poppins Bold Italics"/>
              </a:rPr>
              <a:t>St</a:t>
            </a:r>
            <a:r>
              <a:rPr lang="en-US" b="true" sz="1400" i="true">
                <a:solidFill>
                  <a:srgbClr val="972626"/>
                </a:solidFill>
                <a:latin typeface="Poppins Bold Italics"/>
                <a:ea typeface="Poppins Bold Italics"/>
                <a:cs typeface="Poppins Bold Italics"/>
                <a:sym typeface="Poppins Bold Italics"/>
              </a:rPr>
              <a:t>rongest engagement in the Midwest extending into Northeastern states like New York, Massachusetts, and Pennsylvania, and Southeastern pockets such as Florida and Georgia. This aligns closely with the trend’s TikTok-driven viral spread during early 2021.</a:t>
            </a:r>
          </a:p>
        </p:txBody>
      </p:sp>
      <p:sp>
        <p:nvSpPr>
          <p:cNvPr name="TextBox 6" id="6"/>
          <p:cNvSpPr txBox="true"/>
          <p:nvPr/>
        </p:nvSpPr>
        <p:spPr>
          <a:xfrm rot="0">
            <a:off x="5939636" y="8098762"/>
            <a:ext cx="2987882" cy="1159538"/>
          </a:xfrm>
          <a:prstGeom prst="rect">
            <a:avLst/>
          </a:prstGeom>
        </p:spPr>
        <p:txBody>
          <a:bodyPr anchor="t" rtlCol="false" tIns="0" lIns="0" bIns="0" rIns="0">
            <a:spAutoFit/>
          </a:bodyPr>
          <a:lstStyle/>
          <a:p>
            <a:pPr algn="r">
              <a:lnSpc>
                <a:spcPts val="1827"/>
              </a:lnSpc>
              <a:spcBef>
                <a:spcPct val="0"/>
              </a:spcBef>
            </a:pPr>
            <a:r>
              <a:rPr lang="en-US" b="true" sz="1305" i="true">
                <a:solidFill>
                  <a:srgbClr val="972626"/>
                </a:solidFill>
                <a:latin typeface="Poppins Bold Italics"/>
                <a:ea typeface="Poppins Bold Italics"/>
                <a:cs typeface="Poppins Bold Italics"/>
                <a:sym typeface="Poppins Bold Italics"/>
              </a:rPr>
              <a:t>Hi</a:t>
            </a:r>
            <a:r>
              <a:rPr lang="en-US" b="true" sz="1305" i="true">
                <a:solidFill>
                  <a:srgbClr val="972626"/>
                </a:solidFill>
                <a:latin typeface="Poppins Bold Italics"/>
                <a:ea typeface="Poppins Bold Italics"/>
                <a:cs typeface="Poppins Bold Italics"/>
                <a:sym typeface="Poppins Bold Italics"/>
              </a:rPr>
              <a:t>ghest concentration in Dubai, where the trend likely spread through social media virality and influencer content, not organic local adoption.</a:t>
            </a:r>
          </a:p>
        </p:txBody>
      </p:sp>
      <p:sp>
        <p:nvSpPr>
          <p:cNvPr name="Freeform 7" id="7"/>
          <p:cNvSpPr/>
          <p:nvPr/>
        </p:nvSpPr>
        <p:spPr>
          <a:xfrm flipH="true" flipV="false" rot="-4255759">
            <a:off x="6774898" y="7175955"/>
            <a:ext cx="391337" cy="1169757"/>
          </a:xfrm>
          <a:custGeom>
            <a:avLst/>
            <a:gdLst/>
            <a:ahLst/>
            <a:cxnLst/>
            <a:rect r="r" b="b" t="t" l="l"/>
            <a:pathLst>
              <a:path h="1169757" w="391337">
                <a:moveTo>
                  <a:pt x="391337" y="0"/>
                </a:moveTo>
                <a:lnTo>
                  <a:pt x="0" y="0"/>
                </a:lnTo>
                <a:lnTo>
                  <a:pt x="0" y="1169756"/>
                </a:lnTo>
                <a:lnTo>
                  <a:pt x="391337" y="1169756"/>
                </a:lnTo>
                <a:lnTo>
                  <a:pt x="39133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4705783" y="4230059"/>
            <a:ext cx="3296148" cy="1109045"/>
          </a:xfrm>
          <a:prstGeom prst="rect">
            <a:avLst/>
          </a:prstGeom>
        </p:spPr>
        <p:txBody>
          <a:bodyPr anchor="t" rtlCol="false" tIns="0" lIns="0" bIns="0" rIns="0">
            <a:spAutoFit/>
          </a:bodyPr>
          <a:lstStyle/>
          <a:p>
            <a:pPr algn="r">
              <a:lnSpc>
                <a:spcPts val="1760"/>
              </a:lnSpc>
              <a:spcBef>
                <a:spcPct val="0"/>
              </a:spcBef>
            </a:pPr>
            <a:r>
              <a:rPr lang="en-US" b="true" sz="1257" i="true">
                <a:solidFill>
                  <a:srgbClr val="972626"/>
                </a:solidFill>
                <a:latin typeface="Poppins Bold Italics"/>
                <a:ea typeface="Poppins Bold Italics"/>
                <a:cs typeface="Poppins Bold Italics"/>
                <a:sym typeface="Poppins Bold Italics"/>
              </a:rPr>
              <a:t>Stron</a:t>
            </a:r>
            <a:r>
              <a:rPr lang="en-US" b="true" sz="1257" i="true">
                <a:solidFill>
                  <a:srgbClr val="972626"/>
                </a:solidFill>
                <a:latin typeface="Poppins Bold Italics"/>
                <a:ea typeface="Poppins Bold Italics"/>
                <a:cs typeface="Poppins Bold Italics"/>
                <a:sym typeface="Poppins Bold Italics"/>
              </a:rPr>
              <a:t>gest engagement in Maharashtra, suggesting that the trend reached digitally active, Western-influenced regions but didn’t spread widely across the country.</a:t>
            </a:r>
          </a:p>
        </p:txBody>
      </p:sp>
      <p:sp>
        <p:nvSpPr>
          <p:cNvPr name="Freeform 9" id="9"/>
          <p:cNvSpPr/>
          <p:nvPr/>
        </p:nvSpPr>
        <p:spPr>
          <a:xfrm flipH="true" flipV="false" rot="-4255759">
            <a:off x="5541479" y="3205877"/>
            <a:ext cx="391337" cy="1169757"/>
          </a:xfrm>
          <a:custGeom>
            <a:avLst/>
            <a:gdLst/>
            <a:ahLst/>
            <a:cxnLst/>
            <a:rect r="r" b="b" t="t" l="l"/>
            <a:pathLst>
              <a:path h="1169757" w="391337">
                <a:moveTo>
                  <a:pt x="391337" y="0"/>
                </a:moveTo>
                <a:lnTo>
                  <a:pt x="0" y="0"/>
                </a:lnTo>
                <a:lnTo>
                  <a:pt x="0" y="1169757"/>
                </a:lnTo>
                <a:lnTo>
                  <a:pt x="391337" y="1169757"/>
                </a:lnTo>
                <a:lnTo>
                  <a:pt x="39133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5764519">
            <a:off x="11061186" y="5554020"/>
            <a:ext cx="391337" cy="1169757"/>
          </a:xfrm>
          <a:custGeom>
            <a:avLst/>
            <a:gdLst/>
            <a:ahLst/>
            <a:cxnLst/>
            <a:rect r="r" b="b" t="t" l="l"/>
            <a:pathLst>
              <a:path h="1169757" w="391337">
                <a:moveTo>
                  <a:pt x="391336" y="0"/>
                </a:moveTo>
                <a:lnTo>
                  <a:pt x="0" y="0"/>
                </a:lnTo>
                <a:lnTo>
                  <a:pt x="0" y="1169757"/>
                </a:lnTo>
                <a:lnTo>
                  <a:pt x="391336" y="1169757"/>
                </a:lnTo>
                <a:lnTo>
                  <a:pt x="3913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0991470" y="6347744"/>
            <a:ext cx="4461591" cy="755015"/>
          </a:xfrm>
          <a:prstGeom prst="rect">
            <a:avLst/>
          </a:prstGeom>
        </p:spPr>
        <p:txBody>
          <a:bodyPr anchor="t" rtlCol="false" tIns="0" lIns="0" bIns="0" rIns="0">
            <a:spAutoFit/>
          </a:bodyPr>
          <a:lstStyle/>
          <a:p>
            <a:pPr algn="r">
              <a:lnSpc>
                <a:spcPts val="1960"/>
              </a:lnSpc>
              <a:spcBef>
                <a:spcPct val="0"/>
              </a:spcBef>
            </a:pPr>
            <a:r>
              <a:rPr lang="en-US" b="true" sz="1400" i="true">
                <a:solidFill>
                  <a:srgbClr val="972626"/>
                </a:solidFill>
                <a:latin typeface="Poppins Bold Italics"/>
                <a:ea typeface="Poppins Bold Italics"/>
                <a:cs typeface="Poppins Bold Italics"/>
                <a:sym typeface="Poppins Bold Italics"/>
              </a:rPr>
              <a:t>M</a:t>
            </a:r>
            <a:r>
              <a:rPr lang="en-US" b="true" sz="1400" i="true">
                <a:solidFill>
                  <a:srgbClr val="972626"/>
                </a:solidFill>
                <a:latin typeface="Poppins Bold Italics"/>
                <a:ea typeface="Poppins Bold Italics"/>
                <a:cs typeface="Poppins Bold Italics"/>
                <a:sym typeface="Poppins Bold Italics"/>
              </a:rPr>
              <a:t>inimal but visible activity throughout, reflecting short-lived curiosity driven by global exposure rather than local participation.</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8A692">
                <a:alpha val="100000"/>
              </a:srgbClr>
            </a:gs>
            <a:gs pos="50000">
              <a:srgbClr val="DAE8D4">
                <a:alpha val="55000"/>
              </a:srgbClr>
            </a:gs>
            <a:gs pos="100000">
              <a:srgbClr val="EAA86B">
                <a:alpha val="11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608874" y="3294286"/>
            <a:ext cx="17070253" cy="4361815"/>
          </a:xfrm>
          <a:custGeom>
            <a:avLst/>
            <a:gdLst/>
            <a:ahLst/>
            <a:cxnLst/>
            <a:rect r="r" b="b" t="t" l="l"/>
            <a:pathLst>
              <a:path h="4361815" w="17070253">
                <a:moveTo>
                  <a:pt x="0" y="0"/>
                </a:moveTo>
                <a:lnTo>
                  <a:pt x="17070252" y="0"/>
                </a:lnTo>
                <a:lnTo>
                  <a:pt x="17070252" y="4361816"/>
                </a:lnTo>
                <a:lnTo>
                  <a:pt x="0" y="4361816"/>
                </a:lnTo>
                <a:lnTo>
                  <a:pt x="0" y="0"/>
                </a:lnTo>
                <a:close/>
              </a:path>
            </a:pathLst>
          </a:custGeom>
          <a:blipFill>
            <a:blip r:embed="rId2"/>
            <a:stretch>
              <a:fillRect l="0" t="-16428" r="0" b="0"/>
            </a:stretch>
          </a:blipFill>
        </p:spPr>
      </p:sp>
      <p:grpSp>
        <p:nvGrpSpPr>
          <p:cNvPr name="Group 3" id="3"/>
          <p:cNvGrpSpPr/>
          <p:nvPr/>
        </p:nvGrpSpPr>
        <p:grpSpPr>
          <a:xfrm rot="0">
            <a:off x="1207644" y="7862442"/>
            <a:ext cx="4635840" cy="1433170"/>
            <a:chOff x="0" y="0"/>
            <a:chExt cx="1220962" cy="377460"/>
          </a:xfrm>
        </p:grpSpPr>
        <p:sp>
          <p:nvSpPr>
            <p:cNvPr name="Freeform 4" id="4"/>
            <p:cNvSpPr/>
            <p:nvPr/>
          </p:nvSpPr>
          <p:spPr>
            <a:xfrm flipH="false" flipV="false" rot="0">
              <a:off x="0" y="0"/>
              <a:ext cx="1220962" cy="377460"/>
            </a:xfrm>
            <a:custGeom>
              <a:avLst/>
              <a:gdLst/>
              <a:ahLst/>
              <a:cxnLst/>
              <a:rect r="r" b="b" t="t" l="l"/>
              <a:pathLst>
                <a:path h="377460" w="1220962">
                  <a:moveTo>
                    <a:pt x="0" y="0"/>
                  </a:moveTo>
                  <a:lnTo>
                    <a:pt x="1220962" y="0"/>
                  </a:lnTo>
                  <a:lnTo>
                    <a:pt x="1220962" y="377460"/>
                  </a:lnTo>
                  <a:lnTo>
                    <a:pt x="0" y="377460"/>
                  </a:lnTo>
                  <a:close/>
                </a:path>
              </a:pathLst>
            </a:custGeom>
            <a:solidFill>
              <a:srgbClr val="000000">
                <a:alpha val="0"/>
              </a:srgbClr>
            </a:solidFill>
          </p:spPr>
        </p:sp>
        <p:sp>
          <p:nvSpPr>
            <p:cNvPr name="TextBox 5" id="5"/>
            <p:cNvSpPr txBox="true"/>
            <p:nvPr/>
          </p:nvSpPr>
          <p:spPr>
            <a:xfrm>
              <a:off x="0" y="-38100"/>
              <a:ext cx="1220962" cy="415560"/>
            </a:xfrm>
            <a:prstGeom prst="rect">
              <a:avLst/>
            </a:prstGeom>
          </p:spPr>
          <p:txBody>
            <a:bodyPr anchor="ctr" rtlCol="false" tIns="50800" lIns="50800" bIns="50800" rIns="50800"/>
            <a:lstStyle/>
            <a:p>
              <a:pPr algn="ctr">
                <a:lnSpc>
                  <a:spcPts val="3024"/>
                </a:lnSpc>
              </a:pPr>
              <a:r>
                <a:rPr lang="en-US" b="true" sz="2400" spc="-134">
                  <a:solidFill>
                    <a:srgbClr val="000000"/>
                  </a:solidFill>
                  <a:latin typeface="Poppins Bold"/>
                  <a:ea typeface="Poppins Bold"/>
                  <a:cs typeface="Poppins Bold"/>
                  <a:sym typeface="Poppins Bold"/>
                </a:rPr>
                <a:t>Shopping language (“order”, “pasabuy”) &amp; key ingredients (“pistachio”, “knafeh”)</a:t>
              </a:r>
            </a:p>
          </p:txBody>
        </p:sp>
      </p:grpSp>
      <p:sp>
        <p:nvSpPr>
          <p:cNvPr name="TextBox 6" id="6"/>
          <p:cNvSpPr txBox="true"/>
          <p:nvPr/>
        </p:nvSpPr>
        <p:spPr>
          <a:xfrm rot="0">
            <a:off x="740050" y="1077113"/>
            <a:ext cx="8927125" cy="705104"/>
          </a:xfrm>
          <a:prstGeom prst="rect">
            <a:avLst/>
          </a:prstGeom>
        </p:spPr>
        <p:txBody>
          <a:bodyPr anchor="t" rtlCol="false" tIns="0" lIns="0" bIns="0" rIns="0">
            <a:spAutoFit/>
          </a:bodyPr>
          <a:lstStyle/>
          <a:p>
            <a:pPr algn="l">
              <a:lnSpc>
                <a:spcPts val="4887"/>
              </a:lnSpc>
            </a:pPr>
            <a:r>
              <a:rPr lang="en-US" sz="5199" b="true">
                <a:solidFill>
                  <a:srgbClr val="083527"/>
                </a:solidFill>
                <a:latin typeface="Poppins Heavy"/>
                <a:ea typeface="Poppins Heavy"/>
                <a:cs typeface="Poppins Heavy"/>
                <a:sym typeface="Poppins Heavy"/>
              </a:rPr>
              <a:t>Word Frequency By Trend</a:t>
            </a:r>
          </a:p>
        </p:txBody>
      </p:sp>
      <p:grpSp>
        <p:nvGrpSpPr>
          <p:cNvPr name="Group 7" id="7"/>
          <p:cNvGrpSpPr/>
          <p:nvPr/>
        </p:nvGrpSpPr>
        <p:grpSpPr>
          <a:xfrm rot="0">
            <a:off x="7099957" y="7862442"/>
            <a:ext cx="4595760" cy="1433170"/>
            <a:chOff x="0" y="0"/>
            <a:chExt cx="1210406" cy="377460"/>
          </a:xfrm>
        </p:grpSpPr>
        <p:sp>
          <p:nvSpPr>
            <p:cNvPr name="Freeform 8" id="8"/>
            <p:cNvSpPr/>
            <p:nvPr/>
          </p:nvSpPr>
          <p:spPr>
            <a:xfrm flipH="false" flipV="false" rot="0">
              <a:off x="0" y="0"/>
              <a:ext cx="1210406" cy="377460"/>
            </a:xfrm>
            <a:custGeom>
              <a:avLst/>
              <a:gdLst/>
              <a:ahLst/>
              <a:cxnLst/>
              <a:rect r="r" b="b" t="t" l="l"/>
              <a:pathLst>
                <a:path h="377460" w="1210406">
                  <a:moveTo>
                    <a:pt x="0" y="0"/>
                  </a:moveTo>
                  <a:lnTo>
                    <a:pt x="1210406" y="0"/>
                  </a:lnTo>
                  <a:lnTo>
                    <a:pt x="1210406" y="377460"/>
                  </a:lnTo>
                  <a:lnTo>
                    <a:pt x="0" y="377460"/>
                  </a:lnTo>
                  <a:close/>
                </a:path>
              </a:pathLst>
            </a:custGeom>
            <a:solidFill>
              <a:srgbClr val="000000">
                <a:alpha val="0"/>
              </a:srgbClr>
            </a:solidFill>
          </p:spPr>
        </p:sp>
        <p:sp>
          <p:nvSpPr>
            <p:cNvPr name="TextBox 9" id="9"/>
            <p:cNvSpPr txBox="true"/>
            <p:nvPr/>
          </p:nvSpPr>
          <p:spPr>
            <a:xfrm>
              <a:off x="0" y="-38100"/>
              <a:ext cx="1210406" cy="415560"/>
            </a:xfrm>
            <a:prstGeom prst="rect">
              <a:avLst/>
            </a:prstGeom>
          </p:spPr>
          <p:txBody>
            <a:bodyPr anchor="ctr" rtlCol="false" tIns="50800" lIns="50800" bIns="50800" rIns="50800"/>
            <a:lstStyle/>
            <a:p>
              <a:pPr algn="ctr">
                <a:lnSpc>
                  <a:spcPts val="3024"/>
                </a:lnSpc>
              </a:pPr>
              <a:r>
                <a:rPr lang="en-US" b="true" sz="2400" spc="-134">
                  <a:solidFill>
                    <a:srgbClr val="000000"/>
                  </a:solidFill>
                  <a:latin typeface="Poppins Bold"/>
                  <a:ea typeface="Poppins Bold"/>
                  <a:cs typeface="Poppins Bold"/>
                  <a:sym typeface="Poppins Bold"/>
                </a:rPr>
                <a:t>Quality indicators (“ceremonial”, “powder”) &amp; preparation terms (“latte”)</a:t>
              </a:r>
            </a:p>
          </p:txBody>
        </p:sp>
      </p:grpSp>
      <p:grpSp>
        <p:nvGrpSpPr>
          <p:cNvPr name="Group 10" id="10"/>
          <p:cNvGrpSpPr/>
          <p:nvPr/>
        </p:nvGrpSpPr>
        <p:grpSpPr>
          <a:xfrm rot="0">
            <a:off x="13129775" y="7862442"/>
            <a:ext cx="4048007" cy="1433170"/>
            <a:chOff x="0" y="0"/>
            <a:chExt cx="1066142" cy="377460"/>
          </a:xfrm>
        </p:grpSpPr>
        <p:sp>
          <p:nvSpPr>
            <p:cNvPr name="Freeform 11" id="11"/>
            <p:cNvSpPr/>
            <p:nvPr/>
          </p:nvSpPr>
          <p:spPr>
            <a:xfrm flipH="false" flipV="false" rot="0">
              <a:off x="0" y="0"/>
              <a:ext cx="1066142" cy="377460"/>
            </a:xfrm>
            <a:custGeom>
              <a:avLst/>
              <a:gdLst/>
              <a:ahLst/>
              <a:cxnLst/>
              <a:rect r="r" b="b" t="t" l="l"/>
              <a:pathLst>
                <a:path h="377460" w="1066142">
                  <a:moveTo>
                    <a:pt x="0" y="0"/>
                  </a:moveTo>
                  <a:lnTo>
                    <a:pt x="1066142" y="0"/>
                  </a:lnTo>
                  <a:lnTo>
                    <a:pt x="1066142" y="377460"/>
                  </a:lnTo>
                  <a:lnTo>
                    <a:pt x="0" y="377460"/>
                  </a:lnTo>
                  <a:close/>
                </a:path>
              </a:pathLst>
            </a:custGeom>
            <a:solidFill>
              <a:srgbClr val="000000">
                <a:alpha val="0"/>
              </a:srgbClr>
            </a:solidFill>
          </p:spPr>
        </p:sp>
        <p:sp>
          <p:nvSpPr>
            <p:cNvPr name="TextBox 12" id="12"/>
            <p:cNvSpPr txBox="true"/>
            <p:nvPr/>
          </p:nvSpPr>
          <p:spPr>
            <a:xfrm>
              <a:off x="0" y="-38100"/>
              <a:ext cx="1066142" cy="415560"/>
            </a:xfrm>
            <a:prstGeom prst="rect">
              <a:avLst/>
            </a:prstGeom>
          </p:spPr>
          <p:txBody>
            <a:bodyPr anchor="ctr" rtlCol="false" tIns="50800" lIns="50800" bIns="50800" rIns="50800"/>
            <a:lstStyle/>
            <a:p>
              <a:pPr algn="ctr">
                <a:lnSpc>
                  <a:spcPts val="3024"/>
                </a:lnSpc>
              </a:pPr>
              <a:r>
                <a:rPr lang="en-US" b="true" sz="2400" spc="-134">
                  <a:solidFill>
                    <a:srgbClr val="000000"/>
                  </a:solidFill>
                  <a:latin typeface="Poppins Bold"/>
                  <a:ea typeface="Poppins Bold"/>
                  <a:cs typeface="Poppins Bold"/>
                  <a:sym typeface="Poppins Bold"/>
                </a:rPr>
                <a:t>Recipe focused (“tomato”, “baked”) &amp; viral origin (“tiktok”)</a:t>
              </a:r>
            </a:p>
          </p:txBody>
        </p:sp>
      </p:grpSp>
      <p:grpSp>
        <p:nvGrpSpPr>
          <p:cNvPr name="Group 13" id="13"/>
          <p:cNvGrpSpPr/>
          <p:nvPr/>
        </p:nvGrpSpPr>
        <p:grpSpPr>
          <a:xfrm rot="0">
            <a:off x="887008" y="2358603"/>
            <a:ext cx="5277111" cy="801001"/>
            <a:chOff x="0" y="0"/>
            <a:chExt cx="1389857" cy="210963"/>
          </a:xfrm>
        </p:grpSpPr>
        <p:sp>
          <p:nvSpPr>
            <p:cNvPr name="Freeform 14" id="14"/>
            <p:cNvSpPr/>
            <p:nvPr/>
          </p:nvSpPr>
          <p:spPr>
            <a:xfrm flipH="false" flipV="false" rot="0">
              <a:off x="0" y="0"/>
              <a:ext cx="1389857" cy="210963"/>
            </a:xfrm>
            <a:custGeom>
              <a:avLst/>
              <a:gdLst/>
              <a:ahLst/>
              <a:cxnLst/>
              <a:rect r="r" b="b" t="t" l="l"/>
              <a:pathLst>
                <a:path h="210963" w="1389857">
                  <a:moveTo>
                    <a:pt x="0" y="0"/>
                  </a:moveTo>
                  <a:lnTo>
                    <a:pt x="1389857" y="0"/>
                  </a:lnTo>
                  <a:lnTo>
                    <a:pt x="1389857" y="210963"/>
                  </a:lnTo>
                  <a:lnTo>
                    <a:pt x="0" y="210963"/>
                  </a:lnTo>
                  <a:close/>
                </a:path>
              </a:pathLst>
            </a:custGeom>
            <a:solidFill>
              <a:srgbClr val="BED8C9"/>
            </a:solidFill>
            <a:ln w="19050" cap="sq">
              <a:solidFill>
                <a:srgbClr val="0B523B"/>
              </a:solidFill>
              <a:prstDash val="solid"/>
              <a:miter/>
            </a:ln>
          </p:spPr>
        </p:sp>
        <p:sp>
          <p:nvSpPr>
            <p:cNvPr name="TextBox 15" id="15"/>
            <p:cNvSpPr txBox="true"/>
            <p:nvPr/>
          </p:nvSpPr>
          <p:spPr>
            <a:xfrm>
              <a:off x="0" y="-38100"/>
              <a:ext cx="1389857" cy="249063"/>
            </a:xfrm>
            <a:prstGeom prst="rect">
              <a:avLst/>
            </a:prstGeom>
          </p:spPr>
          <p:txBody>
            <a:bodyPr anchor="ctr" rtlCol="false" tIns="50800" lIns="50800" bIns="50800" rIns="50800"/>
            <a:lstStyle/>
            <a:p>
              <a:pPr algn="ctr">
                <a:lnSpc>
                  <a:spcPts val="3024"/>
                </a:lnSpc>
              </a:pPr>
              <a:r>
                <a:rPr lang="en-US" b="true" sz="2400" spc="-134">
                  <a:solidFill>
                    <a:srgbClr val="000000"/>
                  </a:solidFill>
                  <a:latin typeface="Poppins Bold"/>
                  <a:ea typeface="Poppins Bold"/>
                  <a:cs typeface="Poppins Bold"/>
                  <a:sym typeface="Poppins Bold"/>
                </a:rPr>
                <a:t>Purchasing Driven Conversations</a:t>
              </a:r>
            </a:p>
          </p:txBody>
        </p:sp>
      </p:grpSp>
      <p:grpSp>
        <p:nvGrpSpPr>
          <p:cNvPr name="Group 16" id="16"/>
          <p:cNvGrpSpPr/>
          <p:nvPr/>
        </p:nvGrpSpPr>
        <p:grpSpPr>
          <a:xfrm rot="0">
            <a:off x="7099957" y="2373542"/>
            <a:ext cx="4595760" cy="786062"/>
            <a:chOff x="0" y="0"/>
            <a:chExt cx="1210406" cy="207029"/>
          </a:xfrm>
        </p:grpSpPr>
        <p:sp>
          <p:nvSpPr>
            <p:cNvPr name="Freeform 17" id="17"/>
            <p:cNvSpPr/>
            <p:nvPr/>
          </p:nvSpPr>
          <p:spPr>
            <a:xfrm flipH="false" flipV="false" rot="0">
              <a:off x="0" y="0"/>
              <a:ext cx="1210406" cy="207029"/>
            </a:xfrm>
            <a:custGeom>
              <a:avLst/>
              <a:gdLst/>
              <a:ahLst/>
              <a:cxnLst/>
              <a:rect r="r" b="b" t="t" l="l"/>
              <a:pathLst>
                <a:path h="207029" w="1210406">
                  <a:moveTo>
                    <a:pt x="0" y="0"/>
                  </a:moveTo>
                  <a:lnTo>
                    <a:pt x="1210406" y="0"/>
                  </a:lnTo>
                  <a:lnTo>
                    <a:pt x="1210406" y="207029"/>
                  </a:lnTo>
                  <a:lnTo>
                    <a:pt x="0" y="207029"/>
                  </a:lnTo>
                  <a:close/>
                </a:path>
              </a:pathLst>
            </a:custGeom>
            <a:solidFill>
              <a:srgbClr val="BED8C9"/>
            </a:solidFill>
            <a:ln w="19050" cap="sq">
              <a:solidFill>
                <a:srgbClr val="0B523B"/>
              </a:solidFill>
              <a:prstDash val="solid"/>
              <a:miter/>
            </a:ln>
          </p:spPr>
        </p:sp>
        <p:sp>
          <p:nvSpPr>
            <p:cNvPr name="TextBox 18" id="18"/>
            <p:cNvSpPr txBox="true"/>
            <p:nvPr/>
          </p:nvSpPr>
          <p:spPr>
            <a:xfrm>
              <a:off x="0" y="-38100"/>
              <a:ext cx="1210406" cy="245129"/>
            </a:xfrm>
            <a:prstGeom prst="rect">
              <a:avLst/>
            </a:prstGeom>
          </p:spPr>
          <p:txBody>
            <a:bodyPr anchor="ctr" rtlCol="false" tIns="50800" lIns="50800" bIns="50800" rIns="50800"/>
            <a:lstStyle/>
            <a:p>
              <a:pPr algn="ctr">
                <a:lnSpc>
                  <a:spcPts val="3024"/>
                </a:lnSpc>
              </a:pPr>
              <a:r>
                <a:rPr lang="en-US" b="true" sz="2400" spc="-134">
                  <a:solidFill>
                    <a:srgbClr val="000000"/>
                  </a:solidFill>
                  <a:latin typeface="Poppins Bold"/>
                  <a:ea typeface="Poppins Bold"/>
                  <a:cs typeface="Poppins Bold"/>
                  <a:sym typeface="Poppins Bold"/>
                </a:rPr>
                <a:t>Product Focused Discussions</a:t>
              </a:r>
            </a:p>
          </p:txBody>
        </p:sp>
      </p:grpSp>
      <p:grpSp>
        <p:nvGrpSpPr>
          <p:cNvPr name="Group 19" id="19"/>
          <p:cNvGrpSpPr/>
          <p:nvPr/>
        </p:nvGrpSpPr>
        <p:grpSpPr>
          <a:xfrm rot="0">
            <a:off x="13129775" y="2394921"/>
            <a:ext cx="3486895" cy="743304"/>
            <a:chOff x="0" y="0"/>
            <a:chExt cx="918359" cy="195767"/>
          </a:xfrm>
        </p:grpSpPr>
        <p:sp>
          <p:nvSpPr>
            <p:cNvPr name="Freeform 20" id="20"/>
            <p:cNvSpPr/>
            <p:nvPr/>
          </p:nvSpPr>
          <p:spPr>
            <a:xfrm flipH="false" flipV="false" rot="0">
              <a:off x="0" y="0"/>
              <a:ext cx="918359" cy="195767"/>
            </a:xfrm>
            <a:custGeom>
              <a:avLst/>
              <a:gdLst/>
              <a:ahLst/>
              <a:cxnLst/>
              <a:rect r="r" b="b" t="t" l="l"/>
              <a:pathLst>
                <a:path h="195767" w="918359">
                  <a:moveTo>
                    <a:pt x="0" y="0"/>
                  </a:moveTo>
                  <a:lnTo>
                    <a:pt x="918359" y="0"/>
                  </a:lnTo>
                  <a:lnTo>
                    <a:pt x="918359" y="195767"/>
                  </a:lnTo>
                  <a:lnTo>
                    <a:pt x="0" y="195767"/>
                  </a:lnTo>
                  <a:close/>
                </a:path>
              </a:pathLst>
            </a:custGeom>
            <a:solidFill>
              <a:srgbClr val="BED8C9"/>
            </a:solidFill>
            <a:ln w="19050" cap="sq">
              <a:solidFill>
                <a:srgbClr val="0B523B"/>
              </a:solidFill>
              <a:prstDash val="solid"/>
              <a:miter/>
            </a:ln>
          </p:spPr>
        </p:sp>
        <p:sp>
          <p:nvSpPr>
            <p:cNvPr name="TextBox 21" id="21"/>
            <p:cNvSpPr txBox="true"/>
            <p:nvPr/>
          </p:nvSpPr>
          <p:spPr>
            <a:xfrm>
              <a:off x="0" y="-38100"/>
              <a:ext cx="918359" cy="233867"/>
            </a:xfrm>
            <a:prstGeom prst="rect">
              <a:avLst/>
            </a:prstGeom>
          </p:spPr>
          <p:txBody>
            <a:bodyPr anchor="ctr" rtlCol="false" tIns="50800" lIns="50800" bIns="50800" rIns="50800"/>
            <a:lstStyle/>
            <a:p>
              <a:pPr algn="ctr">
                <a:lnSpc>
                  <a:spcPts val="3024"/>
                </a:lnSpc>
              </a:pPr>
              <a:r>
                <a:rPr lang="en-US" b="true" sz="2400" spc="-134">
                  <a:solidFill>
                    <a:srgbClr val="000000"/>
                  </a:solidFill>
                  <a:latin typeface="Poppins Bold"/>
                  <a:ea typeface="Poppins Bold"/>
                  <a:cs typeface="Poppins Bold"/>
                  <a:sym typeface="Poppins Bold"/>
                </a:rPr>
                <a:t>Recipe Creation Focus</a:t>
              </a:r>
            </a:p>
          </p:txBody>
        </p:sp>
      </p:gr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8A692">
                <a:alpha val="100000"/>
              </a:srgbClr>
            </a:gs>
            <a:gs pos="50000">
              <a:srgbClr val="DAE8D4">
                <a:alpha val="55000"/>
              </a:srgbClr>
            </a:gs>
            <a:gs pos="100000">
              <a:srgbClr val="EAA86B">
                <a:alpha val="11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19812" y="5115533"/>
            <a:ext cx="6286679" cy="1148627"/>
            <a:chOff x="0" y="0"/>
            <a:chExt cx="1655751" cy="302519"/>
          </a:xfrm>
        </p:grpSpPr>
        <p:sp>
          <p:nvSpPr>
            <p:cNvPr name="Freeform 3" id="3"/>
            <p:cNvSpPr/>
            <p:nvPr/>
          </p:nvSpPr>
          <p:spPr>
            <a:xfrm flipH="false" flipV="false" rot="0">
              <a:off x="0" y="0"/>
              <a:ext cx="1655751" cy="302519"/>
            </a:xfrm>
            <a:custGeom>
              <a:avLst/>
              <a:gdLst/>
              <a:ahLst/>
              <a:cxnLst/>
              <a:rect r="r" b="b" t="t" l="l"/>
              <a:pathLst>
                <a:path h="302519" w="1655751">
                  <a:moveTo>
                    <a:pt x="81278" y="0"/>
                  </a:moveTo>
                  <a:lnTo>
                    <a:pt x="1574473" y="0"/>
                  </a:lnTo>
                  <a:cubicBezTo>
                    <a:pt x="1619361" y="0"/>
                    <a:pt x="1655751" y="36389"/>
                    <a:pt x="1655751" y="81278"/>
                  </a:cubicBezTo>
                  <a:lnTo>
                    <a:pt x="1655751" y="221241"/>
                  </a:lnTo>
                  <a:cubicBezTo>
                    <a:pt x="1655751" y="242797"/>
                    <a:pt x="1647187" y="263471"/>
                    <a:pt x="1631945" y="278713"/>
                  </a:cubicBezTo>
                  <a:cubicBezTo>
                    <a:pt x="1616702" y="293956"/>
                    <a:pt x="1596029" y="302519"/>
                    <a:pt x="1574473" y="302519"/>
                  </a:cubicBezTo>
                  <a:lnTo>
                    <a:pt x="81278" y="302519"/>
                  </a:lnTo>
                  <a:cubicBezTo>
                    <a:pt x="59722" y="302519"/>
                    <a:pt x="39048" y="293956"/>
                    <a:pt x="23806" y="278713"/>
                  </a:cubicBezTo>
                  <a:cubicBezTo>
                    <a:pt x="8563" y="263471"/>
                    <a:pt x="0" y="242797"/>
                    <a:pt x="0" y="221241"/>
                  </a:cubicBezTo>
                  <a:lnTo>
                    <a:pt x="0" y="81278"/>
                  </a:lnTo>
                  <a:cubicBezTo>
                    <a:pt x="0" y="59722"/>
                    <a:pt x="8563" y="39048"/>
                    <a:pt x="23806" y="23806"/>
                  </a:cubicBezTo>
                  <a:cubicBezTo>
                    <a:pt x="39048" y="8563"/>
                    <a:pt x="59722" y="0"/>
                    <a:pt x="81278" y="0"/>
                  </a:cubicBezTo>
                  <a:close/>
                </a:path>
              </a:pathLst>
            </a:custGeom>
            <a:solidFill>
              <a:srgbClr val="CADFD8"/>
            </a:solidFill>
            <a:ln w="19050" cap="rnd">
              <a:solidFill>
                <a:srgbClr val="424242"/>
              </a:solidFill>
              <a:prstDash val="solid"/>
              <a:round/>
            </a:ln>
          </p:spPr>
        </p:sp>
        <p:sp>
          <p:nvSpPr>
            <p:cNvPr name="TextBox 4" id="4"/>
            <p:cNvSpPr txBox="true"/>
            <p:nvPr/>
          </p:nvSpPr>
          <p:spPr>
            <a:xfrm>
              <a:off x="0" y="-28575"/>
              <a:ext cx="1655751" cy="331094"/>
            </a:xfrm>
            <a:prstGeom prst="rect">
              <a:avLst/>
            </a:prstGeom>
          </p:spPr>
          <p:txBody>
            <a:bodyPr anchor="ctr" rtlCol="false" tIns="50800" lIns="50800" bIns="50800" rIns="50800"/>
            <a:lstStyle/>
            <a:p>
              <a:pPr algn="ctr">
                <a:lnSpc>
                  <a:spcPts val="2015"/>
                </a:lnSpc>
              </a:pPr>
            </a:p>
          </p:txBody>
        </p:sp>
      </p:grpSp>
      <p:grpSp>
        <p:nvGrpSpPr>
          <p:cNvPr name="Group 5" id="5"/>
          <p:cNvGrpSpPr/>
          <p:nvPr/>
        </p:nvGrpSpPr>
        <p:grpSpPr>
          <a:xfrm rot="0">
            <a:off x="619812" y="6521221"/>
            <a:ext cx="6286679" cy="1163935"/>
            <a:chOff x="0" y="0"/>
            <a:chExt cx="1655751" cy="306551"/>
          </a:xfrm>
        </p:grpSpPr>
        <p:sp>
          <p:nvSpPr>
            <p:cNvPr name="Freeform 6" id="6"/>
            <p:cNvSpPr/>
            <p:nvPr/>
          </p:nvSpPr>
          <p:spPr>
            <a:xfrm flipH="false" flipV="false" rot="0">
              <a:off x="0" y="0"/>
              <a:ext cx="1655751" cy="306551"/>
            </a:xfrm>
            <a:custGeom>
              <a:avLst/>
              <a:gdLst/>
              <a:ahLst/>
              <a:cxnLst/>
              <a:rect r="r" b="b" t="t" l="l"/>
              <a:pathLst>
                <a:path h="306551" w="1655751">
                  <a:moveTo>
                    <a:pt x="81278" y="0"/>
                  </a:moveTo>
                  <a:lnTo>
                    <a:pt x="1574473" y="0"/>
                  </a:lnTo>
                  <a:cubicBezTo>
                    <a:pt x="1619361" y="0"/>
                    <a:pt x="1655751" y="36389"/>
                    <a:pt x="1655751" y="81278"/>
                  </a:cubicBezTo>
                  <a:lnTo>
                    <a:pt x="1655751" y="225273"/>
                  </a:lnTo>
                  <a:cubicBezTo>
                    <a:pt x="1655751" y="246829"/>
                    <a:pt x="1647187" y="267503"/>
                    <a:pt x="1631945" y="282745"/>
                  </a:cubicBezTo>
                  <a:cubicBezTo>
                    <a:pt x="1616702" y="297988"/>
                    <a:pt x="1596029" y="306551"/>
                    <a:pt x="1574473" y="306551"/>
                  </a:cubicBezTo>
                  <a:lnTo>
                    <a:pt x="81278" y="306551"/>
                  </a:lnTo>
                  <a:cubicBezTo>
                    <a:pt x="59722" y="306551"/>
                    <a:pt x="39048" y="297988"/>
                    <a:pt x="23806" y="282745"/>
                  </a:cubicBezTo>
                  <a:cubicBezTo>
                    <a:pt x="8563" y="267503"/>
                    <a:pt x="0" y="246829"/>
                    <a:pt x="0" y="225273"/>
                  </a:cubicBezTo>
                  <a:lnTo>
                    <a:pt x="0" y="81278"/>
                  </a:lnTo>
                  <a:cubicBezTo>
                    <a:pt x="0" y="59722"/>
                    <a:pt x="8563" y="39048"/>
                    <a:pt x="23806" y="23806"/>
                  </a:cubicBezTo>
                  <a:cubicBezTo>
                    <a:pt x="39048" y="8563"/>
                    <a:pt x="59722" y="0"/>
                    <a:pt x="81278" y="0"/>
                  </a:cubicBezTo>
                  <a:close/>
                </a:path>
              </a:pathLst>
            </a:custGeom>
            <a:solidFill>
              <a:srgbClr val="CADFD8"/>
            </a:solidFill>
            <a:ln w="19050" cap="rnd">
              <a:solidFill>
                <a:srgbClr val="424242"/>
              </a:solidFill>
              <a:prstDash val="solid"/>
              <a:round/>
            </a:ln>
          </p:spPr>
        </p:sp>
        <p:sp>
          <p:nvSpPr>
            <p:cNvPr name="TextBox 7" id="7"/>
            <p:cNvSpPr txBox="true"/>
            <p:nvPr/>
          </p:nvSpPr>
          <p:spPr>
            <a:xfrm>
              <a:off x="0" y="-28575"/>
              <a:ext cx="1655751" cy="335126"/>
            </a:xfrm>
            <a:prstGeom prst="rect">
              <a:avLst/>
            </a:prstGeom>
          </p:spPr>
          <p:txBody>
            <a:bodyPr anchor="ctr" rtlCol="false" tIns="50800" lIns="50800" bIns="50800" rIns="50800"/>
            <a:lstStyle/>
            <a:p>
              <a:pPr algn="ctr">
                <a:lnSpc>
                  <a:spcPts val="2015"/>
                </a:lnSpc>
              </a:pPr>
            </a:p>
          </p:txBody>
        </p:sp>
      </p:grpSp>
      <p:grpSp>
        <p:nvGrpSpPr>
          <p:cNvPr name="Group 8" id="8"/>
          <p:cNvGrpSpPr/>
          <p:nvPr/>
        </p:nvGrpSpPr>
        <p:grpSpPr>
          <a:xfrm rot="0">
            <a:off x="619812" y="7951856"/>
            <a:ext cx="6286679" cy="1164844"/>
            <a:chOff x="0" y="0"/>
            <a:chExt cx="1655751" cy="306790"/>
          </a:xfrm>
        </p:grpSpPr>
        <p:sp>
          <p:nvSpPr>
            <p:cNvPr name="Freeform 9" id="9"/>
            <p:cNvSpPr/>
            <p:nvPr/>
          </p:nvSpPr>
          <p:spPr>
            <a:xfrm flipH="false" flipV="false" rot="0">
              <a:off x="0" y="0"/>
              <a:ext cx="1655751" cy="306790"/>
            </a:xfrm>
            <a:custGeom>
              <a:avLst/>
              <a:gdLst/>
              <a:ahLst/>
              <a:cxnLst/>
              <a:rect r="r" b="b" t="t" l="l"/>
              <a:pathLst>
                <a:path h="306790" w="1655751">
                  <a:moveTo>
                    <a:pt x="81278" y="0"/>
                  </a:moveTo>
                  <a:lnTo>
                    <a:pt x="1574473" y="0"/>
                  </a:lnTo>
                  <a:cubicBezTo>
                    <a:pt x="1619361" y="0"/>
                    <a:pt x="1655751" y="36389"/>
                    <a:pt x="1655751" y="81278"/>
                  </a:cubicBezTo>
                  <a:lnTo>
                    <a:pt x="1655751" y="225512"/>
                  </a:lnTo>
                  <a:cubicBezTo>
                    <a:pt x="1655751" y="247069"/>
                    <a:pt x="1647187" y="267742"/>
                    <a:pt x="1631945" y="282984"/>
                  </a:cubicBezTo>
                  <a:cubicBezTo>
                    <a:pt x="1616702" y="298227"/>
                    <a:pt x="1596029" y="306790"/>
                    <a:pt x="1574473" y="306790"/>
                  </a:cubicBezTo>
                  <a:lnTo>
                    <a:pt x="81278" y="306790"/>
                  </a:lnTo>
                  <a:cubicBezTo>
                    <a:pt x="59722" y="306790"/>
                    <a:pt x="39048" y="298227"/>
                    <a:pt x="23806" y="282984"/>
                  </a:cubicBezTo>
                  <a:cubicBezTo>
                    <a:pt x="8563" y="267742"/>
                    <a:pt x="0" y="247069"/>
                    <a:pt x="0" y="225512"/>
                  </a:cubicBezTo>
                  <a:lnTo>
                    <a:pt x="0" y="81278"/>
                  </a:lnTo>
                  <a:cubicBezTo>
                    <a:pt x="0" y="59722"/>
                    <a:pt x="8563" y="39048"/>
                    <a:pt x="23806" y="23806"/>
                  </a:cubicBezTo>
                  <a:cubicBezTo>
                    <a:pt x="39048" y="8563"/>
                    <a:pt x="59722" y="0"/>
                    <a:pt x="81278" y="0"/>
                  </a:cubicBezTo>
                  <a:close/>
                </a:path>
              </a:pathLst>
            </a:custGeom>
            <a:solidFill>
              <a:srgbClr val="CADFD8"/>
            </a:solidFill>
            <a:ln w="19050" cap="rnd">
              <a:solidFill>
                <a:srgbClr val="424242"/>
              </a:solidFill>
              <a:prstDash val="solid"/>
              <a:round/>
            </a:ln>
          </p:spPr>
        </p:sp>
        <p:sp>
          <p:nvSpPr>
            <p:cNvPr name="TextBox 10" id="10"/>
            <p:cNvSpPr txBox="true"/>
            <p:nvPr/>
          </p:nvSpPr>
          <p:spPr>
            <a:xfrm>
              <a:off x="0" y="-28575"/>
              <a:ext cx="1655751" cy="335365"/>
            </a:xfrm>
            <a:prstGeom prst="rect">
              <a:avLst/>
            </a:prstGeom>
          </p:spPr>
          <p:txBody>
            <a:bodyPr anchor="ctr" rtlCol="false" tIns="50800" lIns="50800" bIns="50800" rIns="50800"/>
            <a:lstStyle/>
            <a:p>
              <a:pPr algn="ctr">
                <a:lnSpc>
                  <a:spcPts val="2015"/>
                </a:lnSpc>
              </a:pPr>
            </a:p>
          </p:txBody>
        </p:sp>
      </p:grpSp>
      <p:grpSp>
        <p:nvGrpSpPr>
          <p:cNvPr name="Group 11" id="11"/>
          <p:cNvGrpSpPr/>
          <p:nvPr/>
        </p:nvGrpSpPr>
        <p:grpSpPr>
          <a:xfrm rot="0">
            <a:off x="7263829" y="1543056"/>
            <a:ext cx="10404359" cy="7573643"/>
            <a:chOff x="0" y="0"/>
            <a:chExt cx="2740243" cy="1994704"/>
          </a:xfrm>
        </p:grpSpPr>
        <p:sp>
          <p:nvSpPr>
            <p:cNvPr name="Freeform 12" id="12"/>
            <p:cNvSpPr/>
            <p:nvPr/>
          </p:nvSpPr>
          <p:spPr>
            <a:xfrm flipH="false" flipV="false" rot="0">
              <a:off x="0" y="0"/>
              <a:ext cx="2740243" cy="1994704"/>
            </a:xfrm>
            <a:custGeom>
              <a:avLst/>
              <a:gdLst/>
              <a:ahLst/>
              <a:cxnLst/>
              <a:rect r="r" b="b" t="t" l="l"/>
              <a:pathLst>
                <a:path h="1994704" w="2740243">
                  <a:moveTo>
                    <a:pt x="69202" y="0"/>
                  </a:moveTo>
                  <a:lnTo>
                    <a:pt x="2671041" y="0"/>
                  </a:lnTo>
                  <a:cubicBezTo>
                    <a:pt x="2689394" y="0"/>
                    <a:pt x="2706996" y="7291"/>
                    <a:pt x="2719974" y="20269"/>
                  </a:cubicBezTo>
                  <a:cubicBezTo>
                    <a:pt x="2732952" y="33247"/>
                    <a:pt x="2740243" y="50848"/>
                    <a:pt x="2740243" y="69202"/>
                  </a:cubicBezTo>
                  <a:lnTo>
                    <a:pt x="2740243" y="1925503"/>
                  </a:lnTo>
                  <a:cubicBezTo>
                    <a:pt x="2740243" y="1963722"/>
                    <a:pt x="2709260" y="1994704"/>
                    <a:pt x="2671041" y="1994704"/>
                  </a:cubicBezTo>
                  <a:lnTo>
                    <a:pt x="69202" y="1994704"/>
                  </a:lnTo>
                  <a:cubicBezTo>
                    <a:pt x="50848" y="1994704"/>
                    <a:pt x="33247" y="1987414"/>
                    <a:pt x="20269" y="1974436"/>
                  </a:cubicBezTo>
                  <a:cubicBezTo>
                    <a:pt x="7291" y="1961458"/>
                    <a:pt x="0" y="1943856"/>
                    <a:pt x="0" y="1925503"/>
                  </a:cubicBezTo>
                  <a:lnTo>
                    <a:pt x="0" y="69202"/>
                  </a:lnTo>
                  <a:cubicBezTo>
                    <a:pt x="0" y="50848"/>
                    <a:pt x="7291" y="33247"/>
                    <a:pt x="20269" y="20269"/>
                  </a:cubicBezTo>
                  <a:cubicBezTo>
                    <a:pt x="33247" y="7291"/>
                    <a:pt x="50848" y="0"/>
                    <a:pt x="69202" y="0"/>
                  </a:cubicBezTo>
                  <a:close/>
                </a:path>
              </a:pathLst>
            </a:custGeom>
            <a:solidFill>
              <a:srgbClr val="BED8C9"/>
            </a:solidFill>
            <a:ln w="19050" cap="rnd">
              <a:solidFill>
                <a:srgbClr val="424242"/>
              </a:solidFill>
              <a:prstDash val="solid"/>
              <a:round/>
            </a:ln>
          </p:spPr>
        </p:sp>
        <p:sp>
          <p:nvSpPr>
            <p:cNvPr name="TextBox 13" id="13"/>
            <p:cNvSpPr txBox="true"/>
            <p:nvPr/>
          </p:nvSpPr>
          <p:spPr>
            <a:xfrm>
              <a:off x="0" y="-28575"/>
              <a:ext cx="2740243" cy="2023279"/>
            </a:xfrm>
            <a:prstGeom prst="rect">
              <a:avLst/>
            </a:prstGeom>
          </p:spPr>
          <p:txBody>
            <a:bodyPr anchor="ctr" rtlCol="false" tIns="50800" lIns="50800" bIns="50800" rIns="50800"/>
            <a:lstStyle/>
            <a:p>
              <a:pPr algn="ctr">
                <a:lnSpc>
                  <a:spcPts val="2015"/>
                </a:lnSpc>
              </a:pPr>
            </a:p>
          </p:txBody>
        </p:sp>
      </p:grpSp>
      <p:sp>
        <p:nvSpPr>
          <p:cNvPr name="Freeform 14" id="14"/>
          <p:cNvSpPr/>
          <p:nvPr/>
        </p:nvSpPr>
        <p:spPr>
          <a:xfrm flipH="false" flipV="false" rot="0">
            <a:off x="7506774" y="1848804"/>
            <a:ext cx="9918471" cy="6962148"/>
          </a:xfrm>
          <a:custGeom>
            <a:avLst/>
            <a:gdLst/>
            <a:ahLst/>
            <a:cxnLst/>
            <a:rect r="r" b="b" t="t" l="l"/>
            <a:pathLst>
              <a:path h="6962148" w="9918471">
                <a:moveTo>
                  <a:pt x="0" y="0"/>
                </a:moveTo>
                <a:lnTo>
                  <a:pt x="9918470" y="0"/>
                </a:lnTo>
                <a:lnTo>
                  <a:pt x="9918470" y="6962148"/>
                </a:lnTo>
                <a:lnTo>
                  <a:pt x="0" y="6962148"/>
                </a:lnTo>
                <a:lnTo>
                  <a:pt x="0" y="0"/>
                </a:lnTo>
                <a:close/>
              </a:path>
            </a:pathLst>
          </a:custGeom>
          <a:blipFill>
            <a:blip r:embed="rId2"/>
            <a:stretch>
              <a:fillRect l="0" t="-7915" r="0" b="0"/>
            </a:stretch>
          </a:blipFill>
        </p:spPr>
      </p:sp>
      <p:sp>
        <p:nvSpPr>
          <p:cNvPr name="TextBox 15" id="15"/>
          <p:cNvSpPr txBox="true"/>
          <p:nvPr/>
        </p:nvSpPr>
        <p:spPr>
          <a:xfrm rot="0">
            <a:off x="619812" y="1256026"/>
            <a:ext cx="5493650" cy="1324229"/>
          </a:xfrm>
          <a:prstGeom prst="rect">
            <a:avLst/>
          </a:prstGeom>
        </p:spPr>
        <p:txBody>
          <a:bodyPr anchor="t" rtlCol="false" tIns="0" lIns="0" bIns="0" rIns="0">
            <a:spAutoFit/>
          </a:bodyPr>
          <a:lstStyle/>
          <a:p>
            <a:pPr algn="l">
              <a:lnSpc>
                <a:spcPts val="4887"/>
              </a:lnSpc>
            </a:pPr>
            <a:r>
              <a:rPr lang="en-US" sz="5199" b="true">
                <a:solidFill>
                  <a:srgbClr val="0B523B"/>
                </a:solidFill>
                <a:latin typeface="Poppins Heavy"/>
                <a:ea typeface="Poppins Heavy"/>
                <a:cs typeface="Poppins Heavy"/>
                <a:sym typeface="Poppins Heavy"/>
              </a:rPr>
              <a:t>Cross Platform Trends</a:t>
            </a:r>
          </a:p>
        </p:txBody>
      </p:sp>
      <p:sp>
        <p:nvSpPr>
          <p:cNvPr name="TextBox 16" id="16"/>
          <p:cNvSpPr txBox="true"/>
          <p:nvPr/>
        </p:nvSpPr>
        <p:spPr>
          <a:xfrm rot="0">
            <a:off x="689031" y="2818791"/>
            <a:ext cx="6148240" cy="1953895"/>
          </a:xfrm>
          <a:prstGeom prst="rect">
            <a:avLst/>
          </a:prstGeom>
        </p:spPr>
        <p:txBody>
          <a:bodyPr anchor="t" rtlCol="false" tIns="0" lIns="0" bIns="0" rIns="0">
            <a:spAutoFit/>
          </a:bodyPr>
          <a:lstStyle/>
          <a:p>
            <a:pPr algn="l">
              <a:lnSpc>
                <a:spcPts val="3079"/>
              </a:lnSpc>
            </a:pPr>
            <a:r>
              <a:rPr lang="en-US" sz="2199" spc="-103">
                <a:solidFill>
                  <a:srgbClr val="000001"/>
                </a:solidFill>
                <a:latin typeface="Poppins"/>
                <a:ea typeface="Poppins"/>
                <a:cs typeface="Poppins"/>
                <a:sym typeface="Poppins"/>
              </a:rPr>
              <a:t>E</a:t>
            </a:r>
            <a:r>
              <a:rPr lang="en-US" sz="2199" spc="-103">
                <a:solidFill>
                  <a:srgbClr val="000001"/>
                </a:solidFill>
                <a:latin typeface="Poppins"/>
                <a:ea typeface="Poppins"/>
                <a:cs typeface="Poppins"/>
                <a:sym typeface="Poppins"/>
              </a:rPr>
              <a:t>ach platform contributes differently: Google shows early curiosity, YouTube fuels visibility, and Reddit keeps the discussion alive. This sequence helps us see how some trends quickly fade while others build sustained engagement.</a:t>
            </a:r>
          </a:p>
        </p:txBody>
      </p:sp>
      <p:sp>
        <p:nvSpPr>
          <p:cNvPr name="TextBox 17" id="17"/>
          <p:cNvSpPr txBox="true"/>
          <p:nvPr/>
        </p:nvSpPr>
        <p:spPr>
          <a:xfrm rot="0">
            <a:off x="711661" y="5305671"/>
            <a:ext cx="6102980" cy="711200"/>
          </a:xfrm>
          <a:prstGeom prst="rect">
            <a:avLst/>
          </a:prstGeom>
        </p:spPr>
        <p:txBody>
          <a:bodyPr anchor="t" rtlCol="false" tIns="0" lIns="0" bIns="0" rIns="0">
            <a:spAutoFit/>
          </a:bodyPr>
          <a:lstStyle/>
          <a:p>
            <a:pPr algn="ctr">
              <a:lnSpc>
                <a:spcPts val="2799"/>
              </a:lnSpc>
            </a:pPr>
            <a:r>
              <a:rPr lang="en-US" b="true" sz="1999" spc="-93">
                <a:solidFill>
                  <a:srgbClr val="000000"/>
                </a:solidFill>
                <a:latin typeface="Poppins Semi-Bold"/>
                <a:ea typeface="Poppins Semi-Bold"/>
                <a:cs typeface="Poppins Semi-Bold"/>
                <a:sym typeface="Poppins Semi-Bold"/>
              </a:rPr>
              <a:t>Google spikes first, signals public curiosity before content creation</a:t>
            </a:r>
          </a:p>
        </p:txBody>
      </p:sp>
      <p:sp>
        <p:nvSpPr>
          <p:cNvPr name="TextBox 18" id="18"/>
          <p:cNvSpPr txBox="true"/>
          <p:nvPr/>
        </p:nvSpPr>
        <p:spPr>
          <a:xfrm rot="0">
            <a:off x="849412" y="6741612"/>
            <a:ext cx="5872736" cy="675640"/>
          </a:xfrm>
          <a:prstGeom prst="rect">
            <a:avLst/>
          </a:prstGeom>
        </p:spPr>
        <p:txBody>
          <a:bodyPr anchor="t" rtlCol="false" tIns="0" lIns="0" bIns="0" rIns="0">
            <a:spAutoFit/>
          </a:bodyPr>
          <a:lstStyle/>
          <a:p>
            <a:pPr algn="ctr">
              <a:lnSpc>
                <a:spcPts val="2659"/>
              </a:lnSpc>
            </a:pPr>
            <a:r>
              <a:rPr lang="en-US" b="true" sz="1899" spc="-89">
                <a:solidFill>
                  <a:srgbClr val="000001"/>
                </a:solidFill>
                <a:latin typeface="Poppins Semi-Bold"/>
                <a:ea typeface="Poppins Semi-Bold"/>
                <a:cs typeface="Poppins Semi-Bold"/>
                <a:sym typeface="Poppins Semi-Bold"/>
              </a:rPr>
              <a:t>YouTube amp</a:t>
            </a:r>
            <a:r>
              <a:rPr lang="en-US" b="true" sz="1899" spc="-89">
                <a:solidFill>
                  <a:srgbClr val="000001"/>
                </a:solidFill>
                <a:latin typeface="Poppins Semi-Bold"/>
                <a:ea typeface="Poppins Semi-Bold"/>
                <a:cs typeface="Poppins Semi-Bold"/>
                <a:sym typeface="Poppins Semi-Bold"/>
              </a:rPr>
              <a:t>lifies visibility, video creation peaks 2–4 weeks after search surges</a:t>
            </a:r>
          </a:p>
        </p:txBody>
      </p:sp>
      <p:sp>
        <p:nvSpPr>
          <p:cNvPr name="TextBox 19" id="19"/>
          <p:cNvSpPr txBox="true"/>
          <p:nvPr/>
        </p:nvSpPr>
        <p:spPr>
          <a:xfrm rot="0">
            <a:off x="711661" y="8150102"/>
            <a:ext cx="6102980" cy="711200"/>
          </a:xfrm>
          <a:prstGeom prst="rect">
            <a:avLst/>
          </a:prstGeom>
        </p:spPr>
        <p:txBody>
          <a:bodyPr anchor="t" rtlCol="false" tIns="0" lIns="0" bIns="0" rIns="0">
            <a:spAutoFit/>
          </a:bodyPr>
          <a:lstStyle/>
          <a:p>
            <a:pPr algn="ctr">
              <a:lnSpc>
                <a:spcPts val="2799"/>
              </a:lnSpc>
            </a:pPr>
            <a:r>
              <a:rPr lang="en-US" b="true" sz="1999" spc="-93">
                <a:solidFill>
                  <a:srgbClr val="000000"/>
                </a:solidFill>
                <a:latin typeface="Poppins Semi-Bold"/>
                <a:ea typeface="Poppins Semi-Bold"/>
                <a:cs typeface="Poppins Semi-Bold"/>
                <a:sym typeface="Poppins Semi-Bold"/>
              </a:rPr>
              <a:t>R</a:t>
            </a:r>
            <a:r>
              <a:rPr lang="en-US" b="true" sz="1999" spc="-93">
                <a:solidFill>
                  <a:srgbClr val="000000"/>
                </a:solidFill>
                <a:latin typeface="Poppins Semi-Bold"/>
                <a:ea typeface="Poppins Semi-Bold"/>
                <a:cs typeface="Poppins Semi-Bold"/>
                <a:sym typeface="Poppins Semi-Bold"/>
              </a:rPr>
              <a:t>eddit reacts last, community discussions sustain engagement after peaks fade</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8A692">
                <a:alpha val="50000"/>
              </a:srgbClr>
            </a:gs>
            <a:gs pos="50000">
              <a:srgbClr val="DAE8D4">
                <a:alpha val="55000"/>
              </a:srgbClr>
            </a:gs>
            <a:gs pos="100000">
              <a:srgbClr val="EAA86B">
                <a:alpha val="11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434855"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17726D">
                <a:alpha val="92941"/>
              </a:srgbClr>
            </a:solidFill>
          </p:spPr>
        </p:sp>
        <p:sp>
          <p:nvSpPr>
            <p:cNvPr name="TextBox 4" id="4"/>
            <p:cNvSpPr txBox="true"/>
            <p:nvPr/>
          </p:nvSpPr>
          <p:spPr>
            <a:xfrm>
              <a:off x="0" y="-66675"/>
              <a:ext cx="2408296" cy="2776008"/>
            </a:xfrm>
            <a:prstGeom prst="rect">
              <a:avLst/>
            </a:prstGeom>
          </p:spPr>
          <p:txBody>
            <a:bodyPr anchor="ctr" rtlCol="false" tIns="50800" lIns="50800" bIns="50800" rIns="50800"/>
            <a:lstStyle/>
            <a:p>
              <a:pPr algn="ctr">
                <a:lnSpc>
                  <a:spcPts val="2479"/>
                </a:lnSpc>
              </a:pPr>
            </a:p>
          </p:txBody>
        </p:sp>
      </p:grpSp>
      <p:sp>
        <p:nvSpPr>
          <p:cNvPr name="Freeform 5" id="5"/>
          <p:cNvSpPr/>
          <p:nvPr/>
        </p:nvSpPr>
        <p:spPr>
          <a:xfrm flipH="false" flipV="false" rot="0">
            <a:off x="560222" y="2789902"/>
            <a:ext cx="8558537" cy="4707195"/>
          </a:xfrm>
          <a:custGeom>
            <a:avLst/>
            <a:gdLst/>
            <a:ahLst/>
            <a:cxnLst/>
            <a:rect r="r" b="b" t="t" l="l"/>
            <a:pathLst>
              <a:path h="4707195" w="8558537">
                <a:moveTo>
                  <a:pt x="0" y="0"/>
                </a:moveTo>
                <a:lnTo>
                  <a:pt x="8558537" y="0"/>
                </a:lnTo>
                <a:lnTo>
                  <a:pt x="8558537" y="4707196"/>
                </a:lnTo>
                <a:lnTo>
                  <a:pt x="0" y="4707196"/>
                </a:lnTo>
                <a:lnTo>
                  <a:pt x="0" y="0"/>
                </a:lnTo>
                <a:close/>
              </a:path>
            </a:pathLst>
          </a:custGeom>
          <a:blipFill>
            <a:blip r:embed="rId2"/>
            <a:stretch>
              <a:fillRect l="0" t="0" r="0" b="0"/>
            </a:stretch>
          </a:blipFill>
        </p:spPr>
      </p:sp>
      <p:sp>
        <p:nvSpPr>
          <p:cNvPr name="TextBox 6" id="6"/>
          <p:cNvSpPr txBox="true"/>
          <p:nvPr/>
        </p:nvSpPr>
        <p:spPr>
          <a:xfrm rot="0">
            <a:off x="719153" y="952814"/>
            <a:ext cx="7784741" cy="1196341"/>
          </a:xfrm>
          <a:prstGeom prst="rect">
            <a:avLst/>
          </a:prstGeom>
        </p:spPr>
        <p:txBody>
          <a:bodyPr anchor="t" rtlCol="false" tIns="0" lIns="0" bIns="0" rIns="0">
            <a:spAutoFit/>
          </a:bodyPr>
          <a:lstStyle/>
          <a:p>
            <a:pPr algn="l">
              <a:lnSpc>
                <a:spcPts val="4515"/>
              </a:lnSpc>
            </a:pPr>
            <a:r>
              <a:rPr lang="en-US" sz="4300" b="true">
                <a:solidFill>
                  <a:srgbClr val="17726D"/>
                </a:solidFill>
                <a:latin typeface="Poppins Bold"/>
                <a:ea typeface="Poppins Bold"/>
                <a:cs typeface="Poppins Bold"/>
                <a:sym typeface="Poppins Bold"/>
              </a:rPr>
              <a:t>REGRESSION INSIGHTS FOR GOOGLE TRENDS</a:t>
            </a:r>
          </a:p>
        </p:txBody>
      </p:sp>
      <p:sp>
        <p:nvSpPr>
          <p:cNvPr name="TextBox 7" id="7"/>
          <p:cNvSpPr txBox="true"/>
          <p:nvPr/>
        </p:nvSpPr>
        <p:spPr>
          <a:xfrm rot="0">
            <a:off x="719153" y="8068598"/>
            <a:ext cx="7448939" cy="424815"/>
          </a:xfrm>
          <a:prstGeom prst="rect">
            <a:avLst/>
          </a:prstGeom>
        </p:spPr>
        <p:txBody>
          <a:bodyPr anchor="t" rtlCol="false" tIns="0" lIns="0" bIns="0" rIns="0">
            <a:spAutoFit/>
          </a:bodyPr>
          <a:lstStyle/>
          <a:p>
            <a:pPr algn="l" marL="0" indent="0" lvl="0">
              <a:lnSpc>
                <a:spcPts val="3359"/>
              </a:lnSpc>
            </a:pPr>
            <a:r>
              <a:rPr lang="en-US" b="true" sz="2400" spc="177">
                <a:solidFill>
                  <a:srgbClr val="000000"/>
                </a:solidFill>
                <a:latin typeface="Poppins Bold"/>
                <a:ea typeface="Poppins Bold"/>
                <a:cs typeface="Poppins Bold"/>
                <a:sym typeface="Poppins Bold"/>
              </a:rPr>
              <a:t>WHAT PREDICTS TREND DIFFUSION?</a:t>
            </a:r>
          </a:p>
        </p:txBody>
      </p:sp>
      <p:sp>
        <p:nvSpPr>
          <p:cNvPr name="TextBox 8" id="8"/>
          <p:cNvSpPr txBox="true"/>
          <p:nvPr/>
        </p:nvSpPr>
        <p:spPr>
          <a:xfrm rot="0">
            <a:off x="10126301" y="2053905"/>
            <a:ext cx="7641844" cy="625476"/>
          </a:xfrm>
          <a:prstGeom prst="rect">
            <a:avLst/>
          </a:prstGeom>
        </p:spPr>
        <p:txBody>
          <a:bodyPr anchor="t" rtlCol="false" tIns="0" lIns="0" bIns="0" rIns="0">
            <a:spAutoFit/>
          </a:bodyPr>
          <a:lstStyle/>
          <a:p>
            <a:pPr algn="l">
              <a:lnSpc>
                <a:spcPts val="4899"/>
              </a:lnSpc>
            </a:pPr>
            <a:r>
              <a:rPr lang="en-US" sz="3499" b="true">
                <a:solidFill>
                  <a:srgbClr val="FFFFFF"/>
                </a:solidFill>
                <a:latin typeface="Poppins Bold"/>
                <a:ea typeface="Poppins Bold"/>
                <a:cs typeface="Poppins Bold"/>
                <a:sym typeface="Poppins Bold"/>
              </a:rPr>
              <a:t>Results</a:t>
            </a:r>
          </a:p>
        </p:txBody>
      </p:sp>
      <p:sp>
        <p:nvSpPr>
          <p:cNvPr name="TextBox 9" id="9"/>
          <p:cNvSpPr txBox="true"/>
          <p:nvPr/>
        </p:nvSpPr>
        <p:spPr>
          <a:xfrm rot="0">
            <a:off x="9828400" y="2482041"/>
            <a:ext cx="7641844" cy="5462905"/>
          </a:xfrm>
          <a:prstGeom prst="rect">
            <a:avLst/>
          </a:prstGeom>
        </p:spPr>
        <p:txBody>
          <a:bodyPr anchor="t" rtlCol="false" tIns="0" lIns="0" bIns="0" rIns="0">
            <a:spAutoFit/>
          </a:bodyPr>
          <a:lstStyle/>
          <a:p>
            <a:pPr algn="l">
              <a:lnSpc>
                <a:spcPts val="3919"/>
              </a:lnSpc>
            </a:pPr>
          </a:p>
          <a:p>
            <a:pPr algn="l" marL="604518" indent="-302259" lvl="1">
              <a:lnSpc>
                <a:spcPts val="3919"/>
              </a:lnSpc>
              <a:buFont typeface="Arial"/>
              <a:buChar char="•"/>
            </a:pPr>
            <a:r>
              <a:rPr lang="en-US" sz="2799">
                <a:solidFill>
                  <a:srgbClr val="FFFFFF"/>
                </a:solidFill>
                <a:latin typeface="Poppins"/>
                <a:ea typeface="Poppins"/>
                <a:cs typeface="Poppins"/>
                <a:sym typeface="Poppins"/>
              </a:rPr>
              <a:t>Significant positive relationship between early engagement &amp; later diffusion</a:t>
            </a:r>
          </a:p>
          <a:p>
            <a:pPr algn="l">
              <a:lnSpc>
                <a:spcPts val="3919"/>
              </a:lnSpc>
            </a:pPr>
          </a:p>
          <a:p>
            <a:pPr algn="l" marL="604518" indent="-302259" lvl="1">
              <a:lnSpc>
                <a:spcPts val="3919"/>
              </a:lnSpc>
              <a:buFont typeface="Arial"/>
              <a:buChar char="•"/>
            </a:pPr>
            <a:r>
              <a:rPr lang="en-US" sz="2799">
                <a:solidFill>
                  <a:srgbClr val="FFFFFF"/>
                </a:solidFill>
                <a:latin typeface="Poppins"/>
                <a:ea typeface="Poppins"/>
                <a:cs typeface="Poppins"/>
                <a:sym typeface="Poppins"/>
              </a:rPr>
              <a:t>Sentiment acts as a mediating factor for viral spread.</a:t>
            </a:r>
          </a:p>
          <a:p>
            <a:pPr algn="l">
              <a:lnSpc>
                <a:spcPts val="3919"/>
              </a:lnSpc>
            </a:pPr>
          </a:p>
          <a:p>
            <a:pPr algn="l" marL="604518" indent="-302259" lvl="1">
              <a:lnSpc>
                <a:spcPts val="3919"/>
              </a:lnSpc>
              <a:buFont typeface="Arial"/>
              <a:buChar char="•"/>
            </a:pPr>
            <a:r>
              <a:rPr lang="en-US" sz="2799">
                <a:solidFill>
                  <a:srgbClr val="FFFFFF"/>
                </a:solidFill>
                <a:latin typeface="Poppins"/>
                <a:ea typeface="Poppins"/>
                <a:cs typeface="Poppins"/>
                <a:sym typeface="Poppins"/>
              </a:rPr>
              <a:t>Trends with positive sentiment + high initial engagement spread more widely and sustain longer.</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8A692">
                <a:alpha val="100000"/>
              </a:srgbClr>
            </a:gs>
            <a:gs pos="50000">
              <a:srgbClr val="DAE8D4">
                <a:alpha val="55000"/>
              </a:srgbClr>
            </a:gs>
            <a:gs pos="100000">
              <a:srgbClr val="EAA86B">
                <a:alpha val="11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6720816" y="871034"/>
            <a:ext cx="3560079" cy="8544931"/>
            <a:chOff x="0" y="0"/>
            <a:chExt cx="858055" cy="2059511"/>
          </a:xfrm>
        </p:grpSpPr>
        <p:sp>
          <p:nvSpPr>
            <p:cNvPr name="Freeform 3" id="3"/>
            <p:cNvSpPr/>
            <p:nvPr/>
          </p:nvSpPr>
          <p:spPr>
            <a:xfrm flipH="false" flipV="false" rot="0">
              <a:off x="0" y="0"/>
              <a:ext cx="858055" cy="2059511"/>
            </a:xfrm>
            <a:custGeom>
              <a:avLst/>
              <a:gdLst/>
              <a:ahLst/>
              <a:cxnLst/>
              <a:rect r="r" b="b" t="t" l="l"/>
              <a:pathLst>
                <a:path h="2059511" w="858055">
                  <a:moveTo>
                    <a:pt x="0" y="0"/>
                  </a:moveTo>
                  <a:lnTo>
                    <a:pt x="858055" y="0"/>
                  </a:lnTo>
                  <a:lnTo>
                    <a:pt x="858055" y="2059511"/>
                  </a:lnTo>
                  <a:lnTo>
                    <a:pt x="0" y="2059511"/>
                  </a:lnTo>
                  <a:close/>
                </a:path>
              </a:pathLst>
            </a:custGeom>
            <a:solidFill>
              <a:srgbClr val="BED8C9"/>
            </a:solidFill>
          </p:spPr>
        </p:sp>
        <p:sp>
          <p:nvSpPr>
            <p:cNvPr name="TextBox 4" id="4"/>
            <p:cNvSpPr txBox="true"/>
            <p:nvPr/>
          </p:nvSpPr>
          <p:spPr>
            <a:xfrm>
              <a:off x="0" y="-123825"/>
              <a:ext cx="858055" cy="2183336"/>
            </a:xfrm>
            <a:prstGeom prst="rect">
              <a:avLst/>
            </a:prstGeom>
          </p:spPr>
          <p:txBody>
            <a:bodyPr anchor="ctr" rtlCol="false" tIns="50800" lIns="50800" bIns="50800" rIns="50800"/>
            <a:lstStyle/>
            <a:p>
              <a:pPr algn="ctr">
                <a:lnSpc>
                  <a:spcPts val="4079"/>
                </a:lnSpc>
              </a:pPr>
            </a:p>
          </p:txBody>
        </p:sp>
      </p:grpSp>
      <p:grpSp>
        <p:nvGrpSpPr>
          <p:cNvPr name="Group 5" id="5"/>
          <p:cNvGrpSpPr/>
          <p:nvPr/>
        </p:nvGrpSpPr>
        <p:grpSpPr>
          <a:xfrm rot="0">
            <a:off x="10614270" y="871034"/>
            <a:ext cx="3561991" cy="8544931"/>
            <a:chOff x="0" y="0"/>
            <a:chExt cx="858516" cy="2059511"/>
          </a:xfrm>
        </p:grpSpPr>
        <p:sp>
          <p:nvSpPr>
            <p:cNvPr name="Freeform 6" id="6"/>
            <p:cNvSpPr/>
            <p:nvPr/>
          </p:nvSpPr>
          <p:spPr>
            <a:xfrm flipH="false" flipV="false" rot="0">
              <a:off x="0" y="0"/>
              <a:ext cx="858516" cy="2059511"/>
            </a:xfrm>
            <a:custGeom>
              <a:avLst/>
              <a:gdLst/>
              <a:ahLst/>
              <a:cxnLst/>
              <a:rect r="r" b="b" t="t" l="l"/>
              <a:pathLst>
                <a:path h="2059511" w="858516">
                  <a:moveTo>
                    <a:pt x="0" y="0"/>
                  </a:moveTo>
                  <a:lnTo>
                    <a:pt x="858516" y="0"/>
                  </a:lnTo>
                  <a:lnTo>
                    <a:pt x="858516" y="2059511"/>
                  </a:lnTo>
                  <a:lnTo>
                    <a:pt x="0" y="2059511"/>
                  </a:lnTo>
                  <a:close/>
                </a:path>
              </a:pathLst>
            </a:custGeom>
            <a:solidFill>
              <a:srgbClr val="BED8C9"/>
            </a:solidFill>
          </p:spPr>
        </p:sp>
        <p:sp>
          <p:nvSpPr>
            <p:cNvPr name="TextBox 7" id="7"/>
            <p:cNvSpPr txBox="true"/>
            <p:nvPr/>
          </p:nvSpPr>
          <p:spPr>
            <a:xfrm>
              <a:off x="0" y="-123825"/>
              <a:ext cx="858516" cy="2183336"/>
            </a:xfrm>
            <a:prstGeom prst="rect">
              <a:avLst/>
            </a:prstGeom>
          </p:spPr>
          <p:txBody>
            <a:bodyPr anchor="ctr" rtlCol="false" tIns="50800" lIns="50800" bIns="50800" rIns="50800"/>
            <a:lstStyle/>
            <a:p>
              <a:pPr algn="ctr">
                <a:lnSpc>
                  <a:spcPts val="4079"/>
                </a:lnSpc>
              </a:pPr>
            </a:p>
          </p:txBody>
        </p:sp>
      </p:grpSp>
      <p:grpSp>
        <p:nvGrpSpPr>
          <p:cNvPr name="Group 8" id="8"/>
          <p:cNvGrpSpPr/>
          <p:nvPr/>
        </p:nvGrpSpPr>
        <p:grpSpPr>
          <a:xfrm rot="0">
            <a:off x="14507822" y="871034"/>
            <a:ext cx="3538856" cy="8544931"/>
            <a:chOff x="0" y="0"/>
            <a:chExt cx="852940" cy="2059511"/>
          </a:xfrm>
        </p:grpSpPr>
        <p:sp>
          <p:nvSpPr>
            <p:cNvPr name="Freeform 9" id="9"/>
            <p:cNvSpPr/>
            <p:nvPr/>
          </p:nvSpPr>
          <p:spPr>
            <a:xfrm flipH="false" flipV="false" rot="0">
              <a:off x="0" y="0"/>
              <a:ext cx="852940" cy="2059511"/>
            </a:xfrm>
            <a:custGeom>
              <a:avLst/>
              <a:gdLst/>
              <a:ahLst/>
              <a:cxnLst/>
              <a:rect r="r" b="b" t="t" l="l"/>
              <a:pathLst>
                <a:path h="2059511" w="852940">
                  <a:moveTo>
                    <a:pt x="0" y="0"/>
                  </a:moveTo>
                  <a:lnTo>
                    <a:pt x="852940" y="0"/>
                  </a:lnTo>
                  <a:lnTo>
                    <a:pt x="852940" y="2059511"/>
                  </a:lnTo>
                  <a:lnTo>
                    <a:pt x="0" y="2059511"/>
                  </a:lnTo>
                  <a:close/>
                </a:path>
              </a:pathLst>
            </a:custGeom>
            <a:solidFill>
              <a:srgbClr val="BED8C9"/>
            </a:solidFill>
          </p:spPr>
        </p:sp>
        <p:sp>
          <p:nvSpPr>
            <p:cNvPr name="TextBox 10" id="10"/>
            <p:cNvSpPr txBox="true"/>
            <p:nvPr/>
          </p:nvSpPr>
          <p:spPr>
            <a:xfrm>
              <a:off x="0" y="-123825"/>
              <a:ext cx="852940" cy="2183336"/>
            </a:xfrm>
            <a:prstGeom prst="rect">
              <a:avLst/>
            </a:prstGeom>
          </p:spPr>
          <p:txBody>
            <a:bodyPr anchor="ctr" rtlCol="false" tIns="50800" lIns="50800" bIns="50800" rIns="50800"/>
            <a:lstStyle/>
            <a:p>
              <a:pPr algn="ctr">
                <a:lnSpc>
                  <a:spcPts val="4079"/>
                </a:lnSpc>
              </a:pPr>
            </a:p>
          </p:txBody>
        </p:sp>
      </p:grpSp>
      <p:grpSp>
        <p:nvGrpSpPr>
          <p:cNvPr name="Group 11" id="11"/>
          <p:cNvGrpSpPr/>
          <p:nvPr/>
        </p:nvGrpSpPr>
        <p:grpSpPr>
          <a:xfrm rot="0">
            <a:off x="-1131822" y="0"/>
            <a:ext cx="7623016" cy="10287000"/>
            <a:chOff x="0" y="0"/>
            <a:chExt cx="2007708" cy="2709333"/>
          </a:xfrm>
        </p:grpSpPr>
        <p:sp>
          <p:nvSpPr>
            <p:cNvPr name="Freeform 12" id="12"/>
            <p:cNvSpPr/>
            <p:nvPr/>
          </p:nvSpPr>
          <p:spPr>
            <a:xfrm flipH="false" flipV="false" rot="0">
              <a:off x="0" y="0"/>
              <a:ext cx="2007708" cy="2709333"/>
            </a:xfrm>
            <a:custGeom>
              <a:avLst/>
              <a:gdLst/>
              <a:ahLst/>
              <a:cxnLst/>
              <a:rect r="r" b="b" t="t" l="l"/>
              <a:pathLst>
                <a:path h="2709333" w="2007708">
                  <a:moveTo>
                    <a:pt x="0" y="0"/>
                  </a:moveTo>
                  <a:lnTo>
                    <a:pt x="2007708" y="0"/>
                  </a:lnTo>
                  <a:lnTo>
                    <a:pt x="2007708" y="2709333"/>
                  </a:lnTo>
                  <a:lnTo>
                    <a:pt x="0" y="2709333"/>
                  </a:lnTo>
                  <a:close/>
                </a:path>
              </a:pathLst>
            </a:custGeom>
            <a:solidFill>
              <a:srgbClr val="17726D">
                <a:alpha val="92941"/>
              </a:srgbClr>
            </a:solidFill>
          </p:spPr>
        </p:sp>
        <p:sp>
          <p:nvSpPr>
            <p:cNvPr name="TextBox 13" id="13"/>
            <p:cNvSpPr txBox="true"/>
            <p:nvPr/>
          </p:nvSpPr>
          <p:spPr>
            <a:xfrm>
              <a:off x="0" y="-66675"/>
              <a:ext cx="2007708" cy="2776008"/>
            </a:xfrm>
            <a:prstGeom prst="rect">
              <a:avLst/>
            </a:prstGeom>
          </p:spPr>
          <p:txBody>
            <a:bodyPr anchor="ctr" rtlCol="false" tIns="50800" lIns="50800" bIns="50800" rIns="50800"/>
            <a:lstStyle/>
            <a:p>
              <a:pPr algn="ctr">
                <a:lnSpc>
                  <a:spcPts val="2479"/>
                </a:lnSpc>
              </a:pPr>
            </a:p>
          </p:txBody>
        </p:sp>
      </p:grpSp>
      <p:sp>
        <p:nvSpPr>
          <p:cNvPr name="TextBox 14" id="14"/>
          <p:cNvSpPr txBox="true"/>
          <p:nvPr/>
        </p:nvSpPr>
        <p:spPr>
          <a:xfrm rot="0">
            <a:off x="653844" y="747209"/>
            <a:ext cx="5438322" cy="1431924"/>
          </a:xfrm>
          <a:prstGeom prst="rect">
            <a:avLst/>
          </a:prstGeom>
        </p:spPr>
        <p:txBody>
          <a:bodyPr anchor="t" rtlCol="false" tIns="0" lIns="0" bIns="0" rIns="0">
            <a:spAutoFit/>
          </a:bodyPr>
          <a:lstStyle/>
          <a:p>
            <a:pPr algn="l" marL="0" indent="0" lvl="0">
              <a:lnSpc>
                <a:spcPts val="5600"/>
              </a:lnSpc>
              <a:spcBef>
                <a:spcPct val="0"/>
              </a:spcBef>
            </a:pPr>
            <a:r>
              <a:rPr lang="en-US" b="true" sz="4000">
                <a:solidFill>
                  <a:srgbClr val="000000"/>
                </a:solidFill>
                <a:latin typeface="Poppins Bold"/>
                <a:ea typeface="Poppins Bold"/>
                <a:cs typeface="Poppins Bold"/>
                <a:sym typeface="Poppins Bold"/>
              </a:rPr>
              <a:t>Cross-Platform Correlations</a:t>
            </a:r>
          </a:p>
        </p:txBody>
      </p:sp>
      <p:sp>
        <p:nvSpPr>
          <p:cNvPr name="Freeform 15" id="15"/>
          <p:cNvSpPr/>
          <p:nvPr/>
        </p:nvSpPr>
        <p:spPr>
          <a:xfrm flipH="false" flipV="false" rot="0">
            <a:off x="7051294" y="1056701"/>
            <a:ext cx="2949307" cy="8173598"/>
          </a:xfrm>
          <a:custGeom>
            <a:avLst/>
            <a:gdLst/>
            <a:ahLst/>
            <a:cxnLst/>
            <a:rect r="r" b="b" t="t" l="l"/>
            <a:pathLst>
              <a:path h="8173598" w="2949307">
                <a:moveTo>
                  <a:pt x="0" y="0"/>
                </a:moveTo>
                <a:lnTo>
                  <a:pt x="2949306" y="0"/>
                </a:lnTo>
                <a:lnTo>
                  <a:pt x="2949306" y="8173598"/>
                </a:lnTo>
                <a:lnTo>
                  <a:pt x="0" y="8173598"/>
                </a:lnTo>
                <a:lnTo>
                  <a:pt x="0" y="0"/>
                </a:lnTo>
                <a:close/>
              </a:path>
            </a:pathLst>
          </a:custGeom>
          <a:blipFill>
            <a:blip r:embed="rId2"/>
            <a:stretch>
              <a:fillRect l="0" t="0" r="0" b="0"/>
            </a:stretch>
          </a:blipFill>
        </p:spPr>
      </p:sp>
      <p:sp>
        <p:nvSpPr>
          <p:cNvPr name="Freeform 16" id="16"/>
          <p:cNvSpPr/>
          <p:nvPr/>
        </p:nvSpPr>
        <p:spPr>
          <a:xfrm flipH="false" flipV="false" rot="0">
            <a:off x="10928019" y="1056701"/>
            <a:ext cx="2949307" cy="8173598"/>
          </a:xfrm>
          <a:custGeom>
            <a:avLst/>
            <a:gdLst/>
            <a:ahLst/>
            <a:cxnLst/>
            <a:rect r="r" b="b" t="t" l="l"/>
            <a:pathLst>
              <a:path h="8173598" w="2949307">
                <a:moveTo>
                  <a:pt x="0" y="0"/>
                </a:moveTo>
                <a:lnTo>
                  <a:pt x="2949307" y="0"/>
                </a:lnTo>
                <a:lnTo>
                  <a:pt x="2949307" y="8173598"/>
                </a:lnTo>
                <a:lnTo>
                  <a:pt x="0" y="8173598"/>
                </a:lnTo>
                <a:lnTo>
                  <a:pt x="0" y="0"/>
                </a:lnTo>
                <a:close/>
              </a:path>
            </a:pathLst>
          </a:custGeom>
          <a:blipFill>
            <a:blip r:embed="rId3"/>
            <a:stretch>
              <a:fillRect l="0" t="0" r="0" b="0"/>
            </a:stretch>
          </a:blipFill>
        </p:spPr>
      </p:sp>
      <p:sp>
        <p:nvSpPr>
          <p:cNvPr name="Freeform 17" id="17"/>
          <p:cNvSpPr/>
          <p:nvPr/>
        </p:nvSpPr>
        <p:spPr>
          <a:xfrm flipH="false" flipV="false" rot="0">
            <a:off x="14815675" y="1056701"/>
            <a:ext cx="2918656" cy="8173598"/>
          </a:xfrm>
          <a:custGeom>
            <a:avLst/>
            <a:gdLst/>
            <a:ahLst/>
            <a:cxnLst/>
            <a:rect r="r" b="b" t="t" l="l"/>
            <a:pathLst>
              <a:path h="8173598" w="2918656">
                <a:moveTo>
                  <a:pt x="0" y="0"/>
                </a:moveTo>
                <a:lnTo>
                  <a:pt x="2918656" y="0"/>
                </a:lnTo>
                <a:lnTo>
                  <a:pt x="2918656" y="8173598"/>
                </a:lnTo>
                <a:lnTo>
                  <a:pt x="0" y="8173598"/>
                </a:lnTo>
                <a:lnTo>
                  <a:pt x="0" y="0"/>
                </a:lnTo>
                <a:close/>
              </a:path>
            </a:pathLst>
          </a:custGeom>
          <a:blipFill>
            <a:blip r:embed="rId4"/>
            <a:stretch>
              <a:fillRect l="0" t="0" r="0" b="0"/>
            </a:stretch>
          </a:blipFill>
        </p:spPr>
      </p:sp>
      <p:sp>
        <p:nvSpPr>
          <p:cNvPr name="TextBox 18" id="18"/>
          <p:cNvSpPr txBox="true"/>
          <p:nvPr/>
        </p:nvSpPr>
        <p:spPr>
          <a:xfrm rot="0">
            <a:off x="672894" y="2362706"/>
            <a:ext cx="5438322" cy="7208521"/>
          </a:xfrm>
          <a:prstGeom prst="rect">
            <a:avLst/>
          </a:prstGeom>
        </p:spPr>
        <p:txBody>
          <a:bodyPr anchor="t" rtlCol="false" tIns="0" lIns="0" bIns="0" rIns="0">
            <a:spAutoFit/>
          </a:bodyPr>
          <a:lstStyle/>
          <a:p>
            <a:pPr algn="l">
              <a:lnSpc>
                <a:spcPts val="2729"/>
              </a:lnSpc>
            </a:pPr>
            <a:r>
              <a:rPr lang="en-US" sz="1950">
                <a:solidFill>
                  <a:srgbClr val="FFFFFF"/>
                </a:solidFill>
                <a:latin typeface="Poppins"/>
                <a:ea typeface="Poppins"/>
                <a:cs typeface="Poppins"/>
                <a:sym typeface="Poppins"/>
              </a:rPr>
              <a:t>Linear regression tested relationships between search activity (Google Trends), video engagement (YouTube), and discussion intensity (Reddit) for each trend.</a:t>
            </a:r>
          </a:p>
          <a:p>
            <a:pPr algn="l">
              <a:lnSpc>
                <a:spcPts val="2729"/>
              </a:lnSpc>
            </a:pPr>
          </a:p>
          <a:p>
            <a:pPr algn="l">
              <a:lnSpc>
                <a:spcPts val="2729"/>
              </a:lnSpc>
            </a:pPr>
            <a:r>
              <a:rPr lang="en-US" sz="1950" b="true">
                <a:solidFill>
                  <a:srgbClr val="CADFD8"/>
                </a:solidFill>
                <a:latin typeface="Poppins Bold"/>
                <a:ea typeface="Poppins Bold"/>
                <a:cs typeface="Poppins Bold"/>
                <a:sym typeface="Poppins Bold"/>
              </a:rPr>
              <a:t>Key Findings:</a:t>
            </a:r>
          </a:p>
          <a:p>
            <a:pPr algn="l" marL="421005" indent="-210502" lvl="1">
              <a:lnSpc>
                <a:spcPts val="2729"/>
              </a:lnSpc>
              <a:buFont typeface="Arial"/>
              <a:buChar char="•"/>
            </a:pPr>
            <a:r>
              <a:rPr lang="en-US" b="true" sz="1950">
                <a:solidFill>
                  <a:srgbClr val="FFFFFF"/>
                </a:solidFill>
                <a:latin typeface="Poppins Bold"/>
                <a:ea typeface="Poppins Bold"/>
                <a:cs typeface="Poppins Bold"/>
                <a:sym typeface="Poppins Bold"/>
              </a:rPr>
              <a:t>Google ↔ YouTube:</a:t>
            </a:r>
            <a:r>
              <a:rPr lang="en-US" sz="1950">
                <a:solidFill>
                  <a:srgbClr val="FFFFFF"/>
                </a:solidFill>
                <a:latin typeface="Poppins"/>
                <a:ea typeface="Poppins"/>
                <a:cs typeface="Poppins"/>
                <a:sym typeface="Poppins"/>
              </a:rPr>
              <a:t> Matcha shows a strong positive correlation (r = 0.74, p &lt; 0.001), curiosity aligns with content creation.</a:t>
            </a:r>
          </a:p>
          <a:p>
            <a:pPr algn="l" marL="421005" indent="-210502" lvl="1">
              <a:lnSpc>
                <a:spcPts val="2729"/>
              </a:lnSpc>
              <a:buFont typeface="Arial"/>
              <a:buChar char="•"/>
            </a:pPr>
            <a:r>
              <a:rPr lang="en-US" b="true" sz="1950">
                <a:solidFill>
                  <a:srgbClr val="FFFFFF"/>
                </a:solidFill>
                <a:latin typeface="Poppins Bold"/>
                <a:ea typeface="Poppins Bold"/>
                <a:cs typeface="Poppins Bold"/>
                <a:sym typeface="Poppins Bold"/>
              </a:rPr>
              <a:t>Google ↔ Reddit:</a:t>
            </a:r>
            <a:r>
              <a:rPr lang="en-US" sz="1950">
                <a:solidFill>
                  <a:srgbClr val="FFFFFF"/>
                </a:solidFill>
                <a:latin typeface="Poppins"/>
                <a:ea typeface="Poppins"/>
                <a:cs typeface="Poppins"/>
                <a:sym typeface="Poppins"/>
              </a:rPr>
              <a:t> Feta Pasta (r = 0.55) and Air Fryer (r = 0.43) show moderate positive links between search interest and discussions.</a:t>
            </a:r>
          </a:p>
          <a:p>
            <a:pPr algn="l" marL="421005" indent="-210502" lvl="1">
              <a:lnSpc>
                <a:spcPts val="2729"/>
              </a:lnSpc>
              <a:buFont typeface="Arial"/>
              <a:buChar char="•"/>
            </a:pPr>
            <a:r>
              <a:rPr lang="en-US" b="true" sz="1950">
                <a:solidFill>
                  <a:srgbClr val="FFFFFF"/>
                </a:solidFill>
                <a:latin typeface="Poppins Bold"/>
                <a:ea typeface="Poppins Bold"/>
                <a:cs typeface="Poppins Bold"/>
                <a:sym typeface="Poppins Bold"/>
              </a:rPr>
              <a:t>YouTube ↔ Reddit:</a:t>
            </a:r>
            <a:r>
              <a:rPr lang="en-US" sz="1950">
                <a:solidFill>
                  <a:srgbClr val="FFFFFF"/>
                </a:solidFill>
                <a:latin typeface="Poppins"/>
                <a:ea typeface="Poppins"/>
                <a:cs typeface="Poppins"/>
                <a:sym typeface="Poppins"/>
              </a:rPr>
              <a:t> Matcha shows a modest but significant correlation (r = 0.33), reflecting sustained, multi-platform engagement.</a:t>
            </a:r>
          </a:p>
          <a:p>
            <a:pPr algn="l" marL="421005" indent="-210502" lvl="1">
              <a:lnSpc>
                <a:spcPts val="2729"/>
              </a:lnSpc>
              <a:buFont typeface="Arial"/>
              <a:buChar char="•"/>
            </a:pPr>
            <a:r>
              <a:rPr lang="en-US" b="true" sz="1950">
                <a:solidFill>
                  <a:srgbClr val="000000"/>
                </a:solidFill>
                <a:latin typeface="Poppins Bold"/>
                <a:ea typeface="Poppins Bold"/>
                <a:cs typeface="Poppins Bold"/>
                <a:sym typeface="Poppins Bold"/>
              </a:rPr>
              <a:t>Dubai Chocolate</a:t>
            </a:r>
            <a:r>
              <a:rPr lang="en-US" sz="1950">
                <a:solidFill>
                  <a:srgbClr val="000000"/>
                </a:solidFill>
                <a:latin typeface="Poppins"/>
                <a:ea typeface="Poppins"/>
                <a:cs typeface="Poppins"/>
                <a:sym typeface="Poppins"/>
              </a:rPr>
              <a:t> </a:t>
            </a:r>
            <a:r>
              <a:rPr lang="en-US" sz="1950">
                <a:solidFill>
                  <a:srgbClr val="FFFFFF"/>
                </a:solidFill>
                <a:latin typeface="Poppins"/>
                <a:ea typeface="Poppins"/>
                <a:cs typeface="Poppins"/>
                <a:sym typeface="Poppins"/>
              </a:rPr>
              <a:t>shows weak or insignificant correlations, indicating it’s still an emerging trend.</a:t>
            </a:r>
          </a:p>
        </p:txBody>
      </p:sp>
      <p:sp>
        <p:nvSpPr>
          <p:cNvPr name="TextBox 19" id="19"/>
          <p:cNvSpPr txBox="true"/>
          <p:nvPr/>
        </p:nvSpPr>
        <p:spPr>
          <a:xfrm rot="0">
            <a:off x="14507822" y="9514076"/>
            <a:ext cx="3401709" cy="325752"/>
          </a:xfrm>
          <a:prstGeom prst="rect">
            <a:avLst/>
          </a:prstGeom>
        </p:spPr>
        <p:txBody>
          <a:bodyPr anchor="t" rtlCol="false" tIns="0" lIns="0" bIns="0" rIns="0">
            <a:spAutoFit/>
          </a:bodyPr>
          <a:lstStyle/>
          <a:p>
            <a:pPr algn="ctr" marL="0" indent="0" lvl="0">
              <a:lnSpc>
                <a:spcPts val="2520"/>
              </a:lnSpc>
              <a:spcBef>
                <a:spcPct val="0"/>
              </a:spcBef>
            </a:pPr>
            <a:r>
              <a:rPr lang="en-US" b="true" sz="1800">
                <a:solidFill>
                  <a:srgbClr val="0B523B"/>
                </a:solidFill>
                <a:latin typeface="Poppins Bold"/>
                <a:ea typeface="Poppins Bold"/>
                <a:cs typeface="Poppins Bold"/>
                <a:sym typeface="Poppins Bold"/>
              </a:rPr>
              <a:t>Google Trends and YouTube</a:t>
            </a:r>
          </a:p>
        </p:txBody>
      </p:sp>
      <p:sp>
        <p:nvSpPr>
          <p:cNvPr name="TextBox 20" id="20"/>
          <p:cNvSpPr txBox="true"/>
          <p:nvPr/>
        </p:nvSpPr>
        <p:spPr>
          <a:xfrm rot="0">
            <a:off x="10774551" y="9514076"/>
            <a:ext cx="3401709" cy="325752"/>
          </a:xfrm>
          <a:prstGeom prst="rect">
            <a:avLst/>
          </a:prstGeom>
        </p:spPr>
        <p:txBody>
          <a:bodyPr anchor="t" rtlCol="false" tIns="0" lIns="0" bIns="0" rIns="0">
            <a:spAutoFit/>
          </a:bodyPr>
          <a:lstStyle/>
          <a:p>
            <a:pPr algn="ctr" marL="0" indent="0" lvl="0">
              <a:lnSpc>
                <a:spcPts val="2520"/>
              </a:lnSpc>
              <a:spcBef>
                <a:spcPct val="0"/>
              </a:spcBef>
            </a:pPr>
            <a:r>
              <a:rPr lang="en-US" b="true" sz="1800">
                <a:solidFill>
                  <a:srgbClr val="0B523B"/>
                </a:solidFill>
                <a:latin typeface="Poppins Bold"/>
                <a:ea typeface="Poppins Bold"/>
                <a:cs typeface="Poppins Bold"/>
                <a:sym typeface="Poppins Bold"/>
              </a:rPr>
              <a:t>Reddit and Google Trends</a:t>
            </a:r>
          </a:p>
        </p:txBody>
      </p:sp>
      <p:sp>
        <p:nvSpPr>
          <p:cNvPr name="TextBox 21" id="21"/>
          <p:cNvSpPr txBox="true"/>
          <p:nvPr/>
        </p:nvSpPr>
        <p:spPr>
          <a:xfrm rot="0">
            <a:off x="6800001" y="9514076"/>
            <a:ext cx="3401709" cy="325752"/>
          </a:xfrm>
          <a:prstGeom prst="rect">
            <a:avLst/>
          </a:prstGeom>
        </p:spPr>
        <p:txBody>
          <a:bodyPr anchor="t" rtlCol="false" tIns="0" lIns="0" bIns="0" rIns="0">
            <a:spAutoFit/>
          </a:bodyPr>
          <a:lstStyle/>
          <a:p>
            <a:pPr algn="ctr" marL="0" indent="0" lvl="0">
              <a:lnSpc>
                <a:spcPts val="2520"/>
              </a:lnSpc>
              <a:spcBef>
                <a:spcPct val="0"/>
              </a:spcBef>
            </a:pPr>
            <a:r>
              <a:rPr lang="en-US" b="true" sz="1800">
                <a:solidFill>
                  <a:srgbClr val="0B523B"/>
                </a:solidFill>
                <a:latin typeface="Poppins Bold"/>
                <a:ea typeface="Poppins Bold"/>
                <a:cs typeface="Poppins Bold"/>
                <a:sym typeface="Poppins Bold"/>
              </a:rPr>
              <a:t>YouTube and Reddit</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8150" y="-137260"/>
            <a:ext cx="7682748" cy="10975354"/>
          </a:xfrm>
          <a:custGeom>
            <a:avLst/>
            <a:gdLst/>
            <a:ahLst/>
            <a:cxnLst/>
            <a:rect r="r" b="b" t="t" l="l"/>
            <a:pathLst>
              <a:path h="10975354" w="7682748">
                <a:moveTo>
                  <a:pt x="0" y="0"/>
                </a:moveTo>
                <a:lnTo>
                  <a:pt x="7682748" y="0"/>
                </a:lnTo>
                <a:lnTo>
                  <a:pt x="7682748" y="10975354"/>
                </a:lnTo>
                <a:lnTo>
                  <a:pt x="0" y="10975354"/>
                </a:lnTo>
                <a:lnTo>
                  <a:pt x="0" y="0"/>
                </a:lnTo>
                <a:close/>
              </a:path>
            </a:pathLst>
          </a:custGeom>
          <a:blipFill>
            <a:blip r:embed="rId2"/>
            <a:stretch>
              <a:fillRect l="0" t="0" r="0" b="0"/>
            </a:stretch>
          </a:blipFill>
        </p:spPr>
      </p:sp>
      <p:grpSp>
        <p:nvGrpSpPr>
          <p:cNvPr name="Group 3" id="3"/>
          <p:cNvGrpSpPr/>
          <p:nvPr/>
        </p:nvGrpSpPr>
        <p:grpSpPr>
          <a:xfrm rot="0">
            <a:off x="12341958" y="9008770"/>
            <a:ext cx="4123905" cy="495834"/>
            <a:chOff x="0" y="0"/>
            <a:chExt cx="1276137" cy="153435"/>
          </a:xfrm>
        </p:grpSpPr>
        <p:sp>
          <p:nvSpPr>
            <p:cNvPr name="Freeform 4" id="4"/>
            <p:cNvSpPr/>
            <p:nvPr/>
          </p:nvSpPr>
          <p:spPr>
            <a:xfrm flipH="false" flipV="false" rot="0">
              <a:off x="0" y="0"/>
              <a:ext cx="1276137" cy="153435"/>
            </a:xfrm>
            <a:custGeom>
              <a:avLst/>
              <a:gdLst/>
              <a:ahLst/>
              <a:cxnLst/>
              <a:rect r="r" b="b" t="t" l="l"/>
              <a:pathLst>
                <a:path h="153435" w="1276137">
                  <a:moveTo>
                    <a:pt x="76718" y="0"/>
                  </a:moveTo>
                  <a:lnTo>
                    <a:pt x="1199420" y="0"/>
                  </a:lnTo>
                  <a:cubicBezTo>
                    <a:pt x="1219767" y="0"/>
                    <a:pt x="1239280" y="8083"/>
                    <a:pt x="1253667" y="22470"/>
                  </a:cubicBezTo>
                  <a:cubicBezTo>
                    <a:pt x="1268055" y="36857"/>
                    <a:pt x="1276137" y="56371"/>
                    <a:pt x="1276137" y="76718"/>
                  </a:cubicBezTo>
                  <a:lnTo>
                    <a:pt x="1276137" y="76718"/>
                  </a:lnTo>
                  <a:cubicBezTo>
                    <a:pt x="1276137" y="97064"/>
                    <a:pt x="1268055" y="116578"/>
                    <a:pt x="1253667" y="130965"/>
                  </a:cubicBezTo>
                  <a:cubicBezTo>
                    <a:pt x="1239280" y="145353"/>
                    <a:pt x="1219767" y="153435"/>
                    <a:pt x="1199420"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DAE8D4"/>
            </a:solidFill>
          </p:spPr>
        </p:sp>
        <p:sp>
          <p:nvSpPr>
            <p:cNvPr name="TextBox 5" id="5"/>
            <p:cNvSpPr txBox="true"/>
            <p:nvPr/>
          </p:nvSpPr>
          <p:spPr>
            <a:xfrm>
              <a:off x="0" y="-38100"/>
              <a:ext cx="1276137" cy="19153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0800000">
            <a:off x="16653298" y="9008770"/>
            <a:ext cx="606002" cy="499060"/>
            <a:chOff x="0" y="0"/>
            <a:chExt cx="647700" cy="533400"/>
          </a:xfrm>
        </p:grpSpPr>
        <p:sp>
          <p:nvSpPr>
            <p:cNvPr name="Freeform 7" id="7"/>
            <p:cNvSpPr/>
            <p:nvPr/>
          </p:nvSpPr>
          <p:spPr>
            <a:xfrm flipH="false" flipV="false" rot="0">
              <a:off x="0" y="0"/>
              <a:ext cx="647700" cy="533400"/>
            </a:xfrm>
            <a:custGeom>
              <a:avLst/>
              <a:gdLst/>
              <a:ahLst/>
              <a:cxnLst/>
              <a:rect r="r" b="b" t="t" l="l"/>
              <a:pathLst>
                <a:path h="533400" w="647700">
                  <a:moveTo>
                    <a:pt x="239386" y="166418"/>
                  </a:moveTo>
                  <a:lnTo>
                    <a:pt x="647700" y="166418"/>
                  </a:lnTo>
                  <a:lnTo>
                    <a:pt x="647700" y="366942"/>
                  </a:lnTo>
                  <a:lnTo>
                    <a:pt x="239373" y="366942"/>
                  </a:lnTo>
                  <a:lnTo>
                    <a:pt x="302255" y="533400"/>
                  </a:lnTo>
                  <a:lnTo>
                    <a:pt x="0" y="266700"/>
                  </a:lnTo>
                  <a:lnTo>
                    <a:pt x="302255" y="0"/>
                  </a:lnTo>
                  <a:lnTo>
                    <a:pt x="239386" y="166418"/>
                  </a:lnTo>
                  <a:close/>
                </a:path>
              </a:pathLst>
            </a:custGeom>
            <a:solidFill>
              <a:srgbClr val="216650"/>
            </a:solidFill>
          </p:spPr>
        </p:sp>
        <p:sp>
          <p:nvSpPr>
            <p:cNvPr name="TextBox 8" id="8"/>
            <p:cNvSpPr txBox="true"/>
            <p:nvPr/>
          </p:nvSpPr>
          <p:spPr>
            <a:xfrm>
              <a:off x="120650" y="117475"/>
              <a:ext cx="527050" cy="250825"/>
            </a:xfrm>
            <a:prstGeom prst="rect">
              <a:avLst/>
            </a:prstGeom>
          </p:spPr>
          <p:txBody>
            <a:bodyPr anchor="ctr" rtlCol="false" tIns="50800" lIns="50800" bIns="50800" rIns="50800"/>
            <a:lstStyle/>
            <a:p>
              <a:pPr algn="ctr">
                <a:lnSpc>
                  <a:spcPts val="2479"/>
                </a:lnSpc>
              </a:pPr>
            </a:p>
          </p:txBody>
        </p:sp>
      </p:grpSp>
      <p:sp>
        <p:nvSpPr>
          <p:cNvPr name="Freeform 9" id="9"/>
          <p:cNvSpPr/>
          <p:nvPr/>
        </p:nvSpPr>
        <p:spPr>
          <a:xfrm flipH="false" flipV="false" rot="0">
            <a:off x="8625491" y="2809682"/>
            <a:ext cx="600213" cy="604610"/>
          </a:xfrm>
          <a:custGeom>
            <a:avLst/>
            <a:gdLst/>
            <a:ahLst/>
            <a:cxnLst/>
            <a:rect r="r" b="b" t="t" l="l"/>
            <a:pathLst>
              <a:path h="604610" w="600213">
                <a:moveTo>
                  <a:pt x="0" y="0"/>
                </a:moveTo>
                <a:lnTo>
                  <a:pt x="600214" y="0"/>
                </a:lnTo>
                <a:lnTo>
                  <a:pt x="600214" y="604610"/>
                </a:lnTo>
                <a:lnTo>
                  <a:pt x="0" y="604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738804" y="7142872"/>
            <a:ext cx="486900" cy="750090"/>
          </a:xfrm>
          <a:custGeom>
            <a:avLst/>
            <a:gdLst/>
            <a:ahLst/>
            <a:cxnLst/>
            <a:rect r="r" b="b" t="t" l="l"/>
            <a:pathLst>
              <a:path h="750090" w="486900">
                <a:moveTo>
                  <a:pt x="0" y="0"/>
                </a:moveTo>
                <a:lnTo>
                  <a:pt x="486901" y="0"/>
                </a:lnTo>
                <a:lnTo>
                  <a:pt x="486901" y="750090"/>
                </a:lnTo>
                <a:lnTo>
                  <a:pt x="0" y="7500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8432656" y="5534370"/>
            <a:ext cx="926233" cy="918588"/>
          </a:xfrm>
          <a:custGeom>
            <a:avLst/>
            <a:gdLst/>
            <a:ahLst/>
            <a:cxnLst/>
            <a:rect r="r" b="b" t="t" l="l"/>
            <a:pathLst>
              <a:path h="918588" w="926233">
                <a:moveTo>
                  <a:pt x="0" y="0"/>
                </a:moveTo>
                <a:lnTo>
                  <a:pt x="926233" y="0"/>
                </a:lnTo>
                <a:lnTo>
                  <a:pt x="926233" y="918588"/>
                </a:lnTo>
                <a:lnTo>
                  <a:pt x="0" y="9185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8515870" y="712915"/>
            <a:ext cx="8743430" cy="1628903"/>
          </a:xfrm>
          <a:prstGeom prst="rect">
            <a:avLst/>
          </a:prstGeom>
        </p:spPr>
        <p:txBody>
          <a:bodyPr anchor="t" rtlCol="false" tIns="0" lIns="0" bIns="0" rIns="0">
            <a:spAutoFit/>
          </a:bodyPr>
          <a:lstStyle/>
          <a:p>
            <a:pPr algn="l">
              <a:lnSpc>
                <a:spcPts val="6014"/>
              </a:lnSpc>
            </a:pPr>
            <a:r>
              <a:rPr lang="en-US" sz="6200" b="true">
                <a:solidFill>
                  <a:srgbClr val="216650"/>
                </a:solidFill>
                <a:latin typeface="Poppins Bold"/>
                <a:ea typeface="Poppins Bold"/>
                <a:cs typeface="Poppins Bold"/>
                <a:sym typeface="Poppins Bold"/>
              </a:rPr>
              <a:t>Why Online Food Trends Matter</a:t>
            </a:r>
          </a:p>
        </p:txBody>
      </p:sp>
      <p:sp>
        <p:nvSpPr>
          <p:cNvPr name="TextBox 13" id="13"/>
          <p:cNvSpPr txBox="true"/>
          <p:nvPr/>
        </p:nvSpPr>
        <p:spPr>
          <a:xfrm rot="0">
            <a:off x="12742592" y="9116824"/>
            <a:ext cx="3322638" cy="279727"/>
          </a:xfrm>
          <a:prstGeom prst="rect">
            <a:avLst/>
          </a:prstGeom>
        </p:spPr>
        <p:txBody>
          <a:bodyPr anchor="t" rtlCol="false" tIns="0" lIns="0" bIns="0" rIns="0">
            <a:spAutoFit/>
          </a:bodyPr>
          <a:lstStyle/>
          <a:p>
            <a:pPr algn="ctr">
              <a:lnSpc>
                <a:spcPts val="2013"/>
              </a:lnSpc>
            </a:pPr>
            <a:r>
              <a:rPr lang="en-US" sz="1864">
                <a:solidFill>
                  <a:srgbClr val="1C2120"/>
                </a:solidFill>
                <a:latin typeface="Poppins"/>
                <a:ea typeface="Poppins"/>
                <a:cs typeface="Poppins"/>
                <a:sym typeface="Poppins"/>
              </a:rPr>
              <a:t>Research Focus</a:t>
            </a:r>
          </a:p>
        </p:txBody>
      </p:sp>
      <p:sp>
        <p:nvSpPr>
          <p:cNvPr name="TextBox 14" id="14"/>
          <p:cNvSpPr txBox="true"/>
          <p:nvPr/>
        </p:nvSpPr>
        <p:spPr>
          <a:xfrm rot="0">
            <a:off x="9420635" y="2678026"/>
            <a:ext cx="7838665" cy="788670"/>
          </a:xfrm>
          <a:prstGeom prst="rect">
            <a:avLst/>
          </a:prstGeom>
        </p:spPr>
        <p:txBody>
          <a:bodyPr anchor="t" rtlCol="false" tIns="0" lIns="0" bIns="0" rIns="0">
            <a:spAutoFit/>
          </a:bodyPr>
          <a:lstStyle/>
          <a:p>
            <a:pPr algn="l">
              <a:lnSpc>
                <a:spcPts val="3120"/>
              </a:lnSpc>
            </a:pPr>
            <a:r>
              <a:rPr lang="en-US" sz="2400">
                <a:solidFill>
                  <a:srgbClr val="000000"/>
                </a:solidFill>
                <a:latin typeface="TT Commons Pro"/>
                <a:ea typeface="TT Commons Pro"/>
                <a:cs typeface="TT Commons Pro"/>
                <a:sym typeface="TT Commons Pro"/>
              </a:rPr>
              <a:t>Social Media drives food trends at an unprecedented pace, turning niche ideas into global phenomena overnight.</a:t>
            </a:r>
          </a:p>
        </p:txBody>
      </p:sp>
      <p:sp>
        <p:nvSpPr>
          <p:cNvPr name="TextBox 15" id="15"/>
          <p:cNvSpPr txBox="true"/>
          <p:nvPr/>
        </p:nvSpPr>
        <p:spPr>
          <a:xfrm rot="0">
            <a:off x="9473211" y="5385017"/>
            <a:ext cx="7786089" cy="1179195"/>
          </a:xfrm>
          <a:prstGeom prst="rect">
            <a:avLst/>
          </a:prstGeom>
        </p:spPr>
        <p:txBody>
          <a:bodyPr anchor="t" rtlCol="false" tIns="0" lIns="0" bIns="0" rIns="0">
            <a:spAutoFit/>
          </a:bodyPr>
          <a:lstStyle/>
          <a:p>
            <a:pPr algn="l">
              <a:lnSpc>
                <a:spcPts val="3120"/>
              </a:lnSpc>
            </a:pPr>
            <a:r>
              <a:rPr lang="en-US" sz="2400">
                <a:solidFill>
                  <a:srgbClr val="000000"/>
                </a:solidFill>
                <a:latin typeface="TT Commons Pro"/>
                <a:ea typeface="TT Commons Pro"/>
                <a:cs typeface="TT Commons Pro"/>
                <a:sym typeface="TT Commons Pro"/>
              </a:rPr>
              <a:t>Our exploratory findings shows clear rise-peak-decline patterns across platforms, revealing measurable lifecycle stages.</a:t>
            </a:r>
          </a:p>
        </p:txBody>
      </p:sp>
      <p:sp>
        <p:nvSpPr>
          <p:cNvPr name="TextBox 16" id="16"/>
          <p:cNvSpPr txBox="true"/>
          <p:nvPr/>
        </p:nvSpPr>
        <p:spPr>
          <a:xfrm rot="0">
            <a:off x="9473211" y="4029609"/>
            <a:ext cx="7786089" cy="788670"/>
          </a:xfrm>
          <a:prstGeom prst="rect">
            <a:avLst/>
          </a:prstGeom>
        </p:spPr>
        <p:txBody>
          <a:bodyPr anchor="t" rtlCol="false" tIns="0" lIns="0" bIns="0" rIns="0">
            <a:spAutoFit/>
          </a:bodyPr>
          <a:lstStyle/>
          <a:p>
            <a:pPr algn="l">
              <a:lnSpc>
                <a:spcPts val="3120"/>
              </a:lnSpc>
            </a:pPr>
            <a:r>
              <a:rPr lang="en-US" sz="2400">
                <a:solidFill>
                  <a:srgbClr val="000000"/>
                </a:solidFill>
                <a:latin typeface="TT Commons Pro"/>
                <a:ea typeface="TT Commons Pro"/>
                <a:cs typeface="TT Commons Pro"/>
                <a:sym typeface="TT Commons Pro"/>
              </a:rPr>
              <a:t>These fast-moving trends influence consumer behavior, product demand, and cultural food practices. </a:t>
            </a:r>
          </a:p>
        </p:txBody>
      </p:sp>
      <p:sp>
        <p:nvSpPr>
          <p:cNvPr name="TextBox 17" id="17"/>
          <p:cNvSpPr txBox="true"/>
          <p:nvPr/>
        </p:nvSpPr>
        <p:spPr>
          <a:xfrm rot="0">
            <a:off x="9473211" y="6935687"/>
            <a:ext cx="7786089" cy="1179195"/>
          </a:xfrm>
          <a:prstGeom prst="rect">
            <a:avLst/>
          </a:prstGeom>
        </p:spPr>
        <p:txBody>
          <a:bodyPr anchor="t" rtlCol="false" tIns="0" lIns="0" bIns="0" rIns="0">
            <a:spAutoFit/>
          </a:bodyPr>
          <a:lstStyle/>
          <a:p>
            <a:pPr algn="l">
              <a:lnSpc>
                <a:spcPts val="3120"/>
              </a:lnSpc>
            </a:pPr>
            <a:r>
              <a:rPr lang="en-US" sz="2400">
                <a:solidFill>
                  <a:srgbClr val="000000"/>
                </a:solidFill>
                <a:latin typeface="TT Commons Pro"/>
                <a:ea typeface="TT Commons Pro"/>
                <a:cs typeface="TT Commons Pro"/>
                <a:sym typeface="TT Commons Pro"/>
              </a:rPr>
              <a:t>Understanding these dynamics helps identify which trends become lasting cultural shifts versus short-lived viral moments.</a:t>
            </a:r>
          </a:p>
        </p:txBody>
      </p:sp>
      <p:sp>
        <p:nvSpPr>
          <p:cNvPr name="Freeform 18" id="18"/>
          <p:cNvSpPr/>
          <p:nvPr/>
        </p:nvSpPr>
        <p:spPr>
          <a:xfrm flipH="false" flipV="false" rot="0">
            <a:off x="8565840" y="4112461"/>
            <a:ext cx="659864" cy="661066"/>
          </a:xfrm>
          <a:custGeom>
            <a:avLst/>
            <a:gdLst/>
            <a:ahLst/>
            <a:cxnLst/>
            <a:rect r="r" b="b" t="t" l="l"/>
            <a:pathLst>
              <a:path h="661066" w="659864">
                <a:moveTo>
                  <a:pt x="0" y="0"/>
                </a:moveTo>
                <a:lnTo>
                  <a:pt x="659865" y="0"/>
                </a:lnTo>
                <a:lnTo>
                  <a:pt x="659865" y="661066"/>
                </a:lnTo>
                <a:lnTo>
                  <a:pt x="0" y="6610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8A692">
                <a:alpha val="100000"/>
              </a:srgbClr>
            </a:gs>
            <a:gs pos="50000">
              <a:srgbClr val="DAE8D4">
                <a:alpha val="55000"/>
              </a:srgbClr>
            </a:gs>
            <a:gs pos="100000">
              <a:srgbClr val="FFFFFF">
                <a:alpha val="11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028700" y="3481762"/>
            <a:ext cx="7514133" cy="6330250"/>
            <a:chOff x="0" y="0"/>
            <a:chExt cx="1979031" cy="1667226"/>
          </a:xfrm>
        </p:grpSpPr>
        <p:sp>
          <p:nvSpPr>
            <p:cNvPr name="Freeform 3" id="3"/>
            <p:cNvSpPr/>
            <p:nvPr/>
          </p:nvSpPr>
          <p:spPr>
            <a:xfrm flipH="false" flipV="false" rot="0">
              <a:off x="0" y="0"/>
              <a:ext cx="1979031" cy="1667227"/>
            </a:xfrm>
            <a:custGeom>
              <a:avLst/>
              <a:gdLst/>
              <a:ahLst/>
              <a:cxnLst/>
              <a:rect r="r" b="b" t="t" l="l"/>
              <a:pathLst>
                <a:path h="1667227" w="1979031">
                  <a:moveTo>
                    <a:pt x="52546" y="0"/>
                  </a:moveTo>
                  <a:lnTo>
                    <a:pt x="1926485" y="0"/>
                  </a:lnTo>
                  <a:cubicBezTo>
                    <a:pt x="1955505" y="0"/>
                    <a:pt x="1979031" y="23526"/>
                    <a:pt x="1979031" y="52546"/>
                  </a:cubicBezTo>
                  <a:lnTo>
                    <a:pt x="1979031" y="1614681"/>
                  </a:lnTo>
                  <a:cubicBezTo>
                    <a:pt x="1979031" y="1628617"/>
                    <a:pt x="1973495" y="1641982"/>
                    <a:pt x="1963641" y="1651836"/>
                  </a:cubicBezTo>
                  <a:cubicBezTo>
                    <a:pt x="1953786" y="1661690"/>
                    <a:pt x="1940421" y="1667227"/>
                    <a:pt x="1926485" y="1667227"/>
                  </a:cubicBezTo>
                  <a:lnTo>
                    <a:pt x="52546" y="1667227"/>
                  </a:lnTo>
                  <a:cubicBezTo>
                    <a:pt x="38610" y="1667227"/>
                    <a:pt x="25245" y="1661690"/>
                    <a:pt x="15390" y="1651836"/>
                  </a:cubicBezTo>
                  <a:cubicBezTo>
                    <a:pt x="5536" y="1641982"/>
                    <a:pt x="0" y="1628617"/>
                    <a:pt x="0" y="1614681"/>
                  </a:cubicBezTo>
                  <a:lnTo>
                    <a:pt x="0" y="52546"/>
                  </a:lnTo>
                  <a:cubicBezTo>
                    <a:pt x="0" y="23526"/>
                    <a:pt x="23526" y="0"/>
                    <a:pt x="52546" y="0"/>
                  </a:cubicBezTo>
                  <a:close/>
                </a:path>
              </a:pathLst>
            </a:custGeom>
            <a:solidFill>
              <a:srgbClr val="FFFFFF"/>
            </a:solidFill>
          </p:spPr>
        </p:sp>
        <p:sp>
          <p:nvSpPr>
            <p:cNvPr name="TextBox 4" id="4"/>
            <p:cNvSpPr txBox="true"/>
            <p:nvPr/>
          </p:nvSpPr>
          <p:spPr>
            <a:xfrm>
              <a:off x="0" y="-123825"/>
              <a:ext cx="1979031" cy="1791051"/>
            </a:xfrm>
            <a:prstGeom prst="rect">
              <a:avLst/>
            </a:prstGeom>
          </p:spPr>
          <p:txBody>
            <a:bodyPr anchor="ctr" rtlCol="false" tIns="50800" lIns="50800" bIns="50800" rIns="50800"/>
            <a:lstStyle/>
            <a:p>
              <a:pPr algn="ctr">
                <a:lnSpc>
                  <a:spcPts val="4079"/>
                </a:lnSpc>
              </a:pPr>
            </a:p>
          </p:txBody>
        </p:sp>
      </p:grpSp>
      <p:grpSp>
        <p:nvGrpSpPr>
          <p:cNvPr name="Group 5" id="5"/>
          <p:cNvGrpSpPr/>
          <p:nvPr/>
        </p:nvGrpSpPr>
        <p:grpSpPr>
          <a:xfrm rot="0">
            <a:off x="9745167" y="3481762"/>
            <a:ext cx="7514133" cy="6260364"/>
            <a:chOff x="0" y="0"/>
            <a:chExt cx="1979031" cy="1648820"/>
          </a:xfrm>
        </p:grpSpPr>
        <p:sp>
          <p:nvSpPr>
            <p:cNvPr name="Freeform 6" id="6"/>
            <p:cNvSpPr/>
            <p:nvPr/>
          </p:nvSpPr>
          <p:spPr>
            <a:xfrm flipH="false" flipV="false" rot="0">
              <a:off x="0" y="0"/>
              <a:ext cx="1979031" cy="1648820"/>
            </a:xfrm>
            <a:custGeom>
              <a:avLst/>
              <a:gdLst/>
              <a:ahLst/>
              <a:cxnLst/>
              <a:rect r="r" b="b" t="t" l="l"/>
              <a:pathLst>
                <a:path h="1648820" w="1979031">
                  <a:moveTo>
                    <a:pt x="52546" y="0"/>
                  </a:moveTo>
                  <a:lnTo>
                    <a:pt x="1926485" y="0"/>
                  </a:lnTo>
                  <a:cubicBezTo>
                    <a:pt x="1955505" y="0"/>
                    <a:pt x="1979031" y="23526"/>
                    <a:pt x="1979031" y="52546"/>
                  </a:cubicBezTo>
                  <a:lnTo>
                    <a:pt x="1979031" y="1596274"/>
                  </a:lnTo>
                  <a:cubicBezTo>
                    <a:pt x="1979031" y="1610210"/>
                    <a:pt x="1973495" y="1623575"/>
                    <a:pt x="1963641" y="1633430"/>
                  </a:cubicBezTo>
                  <a:cubicBezTo>
                    <a:pt x="1953786" y="1643284"/>
                    <a:pt x="1940421" y="1648820"/>
                    <a:pt x="1926485" y="1648820"/>
                  </a:cubicBezTo>
                  <a:lnTo>
                    <a:pt x="52546" y="1648820"/>
                  </a:lnTo>
                  <a:cubicBezTo>
                    <a:pt x="38610" y="1648820"/>
                    <a:pt x="25245" y="1643284"/>
                    <a:pt x="15390" y="1633430"/>
                  </a:cubicBezTo>
                  <a:cubicBezTo>
                    <a:pt x="5536" y="1623575"/>
                    <a:pt x="0" y="1610210"/>
                    <a:pt x="0" y="1596274"/>
                  </a:cubicBezTo>
                  <a:lnTo>
                    <a:pt x="0" y="52546"/>
                  </a:lnTo>
                  <a:cubicBezTo>
                    <a:pt x="0" y="23526"/>
                    <a:pt x="23526" y="0"/>
                    <a:pt x="52546" y="0"/>
                  </a:cubicBezTo>
                  <a:close/>
                </a:path>
              </a:pathLst>
            </a:custGeom>
            <a:solidFill>
              <a:srgbClr val="FFFFFF"/>
            </a:solidFill>
          </p:spPr>
        </p:sp>
        <p:sp>
          <p:nvSpPr>
            <p:cNvPr name="TextBox 7" id="7"/>
            <p:cNvSpPr txBox="true"/>
            <p:nvPr/>
          </p:nvSpPr>
          <p:spPr>
            <a:xfrm>
              <a:off x="0" y="-123825"/>
              <a:ext cx="1979031" cy="1772645"/>
            </a:xfrm>
            <a:prstGeom prst="rect">
              <a:avLst/>
            </a:prstGeom>
          </p:spPr>
          <p:txBody>
            <a:bodyPr anchor="ctr" rtlCol="false" tIns="50800" lIns="50800" bIns="50800" rIns="50800"/>
            <a:lstStyle/>
            <a:p>
              <a:pPr algn="ctr">
                <a:lnSpc>
                  <a:spcPts val="4079"/>
                </a:lnSpc>
              </a:pPr>
            </a:p>
          </p:txBody>
        </p:sp>
      </p:grpSp>
      <p:sp>
        <p:nvSpPr>
          <p:cNvPr name="Freeform 8" id="8"/>
          <p:cNvSpPr/>
          <p:nvPr/>
        </p:nvSpPr>
        <p:spPr>
          <a:xfrm flipH="false" flipV="false" rot="0">
            <a:off x="1028700" y="4639927"/>
            <a:ext cx="7294191" cy="3944033"/>
          </a:xfrm>
          <a:custGeom>
            <a:avLst/>
            <a:gdLst/>
            <a:ahLst/>
            <a:cxnLst/>
            <a:rect r="r" b="b" t="t" l="l"/>
            <a:pathLst>
              <a:path h="3944033" w="7294191">
                <a:moveTo>
                  <a:pt x="0" y="0"/>
                </a:moveTo>
                <a:lnTo>
                  <a:pt x="7294191" y="0"/>
                </a:lnTo>
                <a:lnTo>
                  <a:pt x="7294191" y="3944034"/>
                </a:lnTo>
                <a:lnTo>
                  <a:pt x="0" y="3944034"/>
                </a:lnTo>
                <a:lnTo>
                  <a:pt x="0" y="0"/>
                </a:lnTo>
                <a:close/>
              </a:path>
            </a:pathLst>
          </a:custGeom>
          <a:blipFill>
            <a:blip r:embed="rId2"/>
            <a:stretch>
              <a:fillRect l="0" t="0" r="0" b="0"/>
            </a:stretch>
          </a:blipFill>
        </p:spPr>
      </p:sp>
      <p:sp>
        <p:nvSpPr>
          <p:cNvPr name="Freeform 9" id="9"/>
          <p:cNvSpPr/>
          <p:nvPr/>
        </p:nvSpPr>
        <p:spPr>
          <a:xfrm flipH="false" flipV="false" rot="0">
            <a:off x="10192259" y="3688476"/>
            <a:ext cx="6619949" cy="5846937"/>
          </a:xfrm>
          <a:custGeom>
            <a:avLst/>
            <a:gdLst/>
            <a:ahLst/>
            <a:cxnLst/>
            <a:rect r="r" b="b" t="t" l="l"/>
            <a:pathLst>
              <a:path h="5846937" w="6619949">
                <a:moveTo>
                  <a:pt x="0" y="0"/>
                </a:moveTo>
                <a:lnTo>
                  <a:pt x="6619949" y="0"/>
                </a:lnTo>
                <a:lnTo>
                  <a:pt x="6619949" y="5846936"/>
                </a:lnTo>
                <a:lnTo>
                  <a:pt x="0" y="5846936"/>
                </a:lnTo>
                <a:lnTo>
                  <a:pt x="0" y="0"/>
                </a:lnTo>
                <a:close/>
              </a:path>
            </a:pathLst>
          </a:custGeom>
          <a:blipFill>
            <a:blip r:embed="rId3"/>
            <a:stretch>
              <a:fillRect l="0" t="0" r="0" b="0"/>
            </a:stretch>
          </a:blipFill>
        </p:spPr>
      </p:sp>
      <p:sp>
        <p:nvSpPr>
          <p:cNvPr name="TextBox 10" id="10"/>
          <p:cNvSpPr txBox="true"/>
          <p:nvPr/>
        </p:nvSpPr>
        <p:spPr>
          <a:xfrm rot="0">
            <a:off x="1028700" y="573899"/>
            <a:ext cx="10835703" cy="800100"/>
          </a:xfrm>
          <a:prstGeom prst="rect">
            <a:avLst/>
          </a:prstGeom>
        </p:spPr>
        <p:txBody>
          <a:bodyPr anchor="t" rtlCol="false" tIns="0" lIns="0" bIns="0" rIns="0">
            <a:spAutoFit/>
          </a:bodyPr>
          <a:lstStyle/>
          <a:p>
            <a:pPr algn="l" marL="0" indent="0" lvl="0">
              <a:lnSpc>
                <a:spcPts val="6299"/>
              </a:lnSpc>
              <a:spcBef>
                <a:spcPct val="0"/>
              </a:spcBef>
            </a:pPr>
            <a:r>
              <a:rPr lang="en-US" b="true" sz="4499">
                <a:solidFill>
                  <a:srgbClr val="0F4662"/>
                </a:solidFill>
                <a:latin typeface="Poppins Bold"/>
                <a:ea typeface="Poppins Bold"/>
                <a:cs typeface="Poppins Bold"/>
                <a:sym typeface="Poppins Bold"/>
              </a:rPr>
              <a:t>Random Forest Results</a:t>
            </a:r>
          </a:p>
        </p:txBody>
      </p:sp>
      <p:sp>
        <p:nvSpPr>
          <p:cNvPr name="TextBox 11" id="11"/>
          <p:cNvSpPr txBox="true"/>
          <p:nvPr/>
        </p:nvSpPr>
        <p:spPr>
          <a:xfrm rot="0">
            <a:off x="1028700" y="1421624"/>
            <a:ext cx="16230600" cy="1851025"/>
          </a:xfrm>
          <a:prstGeom prst="rect">
            <a:avLst/>
          </a:prstGeom>
        </p:spPr>
        <p:txBody>
          <a:bodyPr anchor="t" rtlCol="false" tIns="0" lIns="0" bIns="0" rIns="0">
            <a:spAutoFit/>
          </a:bodyPr>
          <a:lstStyle/>
          <a:p>
            <a:pPr algn="l" marL="0" indent="0" lvl="0">
              <a:lnSpc>
                <a:spcPts val="3739"/>
              </a:lnSpc>
            </a:pPr>
            <a:r>
              <a:rPr lang="en-US" sz="2199">
                <a:solidFill>
                  <a:srgbClr val="000000"/>
                </a:solidFill>
                <a:latin typeface="Poppins"/>
                <a:ea typeface="Poppins"/>
                <a:cs typeface="Poppins"/>
                <a:sym typeface="Poppins"/>
              </a:rPr>
              <a:t>The Random Forest </a:t>
            </a:r>
            <a:r>
              <a:rPr lang="en-US" sz="2199">
                <a:solidFill>
                  <a:srgbClr val="000000"/>
                </a:solidFill>
                <a:latin typeface="Poppins"/>
                <a:ea typeface="Poppins"/>
                <a:cs typeface="Poppins"/>
                <a:sym typeface="Poppins"/>
              </a:rPr>
              <a:t>model showed strong predictive accuracy with R² = 0.94 and an RMSE of 0.696, indicating that early engagement reliably explains YouTube visibility. Likes and comment count emerged as the most influential predictors, while structural video features such as duration or title length contributed minimally. These results indicate that early audience interaction is what drives a trend’s algorithmic reach.</a:t>
            </a:r>
          </a:p>
        </p:txBody>
      </p:sp>
      <p:grpSp>
        <p:nvGrpSpPr>
          <p:cNvPr name="Group 12" id="12"/>
          <p:cNvGrpSpPr/>
          <p:nvPr/>
        </p:nvGrpSpPr>
        <p:grpSpPr>
          <a:xfrm rot="0">
            <a:off x="17469335" y="0"/>
            <a:ext cx="9144000" cy="10287000"/>
            <a:chOff x="0" y="0"/>
            <a:chExt cx="2408296" cy="2709333"/>
          </a:xfrm>
        </p:grpSpPr>
        <p:sp>
          <p:nvSpPr>
            <p:cNvPr name="Freeform 13" id="1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17726D">
                <a:alpha val="92941"/>
              </a:srgbClr>
            </a:solidFill>
          </p:spPr>
        </p:sp>
        <p:sp>
          <p:nvSpPr>
            <p:cNvPr name="TextBox 14" id="14"/>
            <p:cNvSpPr txBox="true"/>
            <p:nvPr/>
          </p:nvSpPr>
          <p:spPr>
            <a:xfrm>
              <a:off x="0" y="-47625"/>
              <a:ext cx="2408296" cy="2756958"/>
            </a:xfrm>
            <a:prstGeom prst="rect">
              <a:avLst/>
            </a:prstGeom>
          </p:spPr>
          <p:txBody>
            <a:bodyPr anchor="ctr" rtlCol="false" tIns="50800" lIns="50800" bIns="50800" rIns="50800"/>
            <a:lstStyle/>
            <a:p>
              <a:pPr algn="ctr">
                <a:lnSpc>
                  <a:spcPts val="2479"/>
                </a:lnSpc>
              </a:pPr>
            </a:p>
          </p:txBody>
        </p:sp>
      </p:gr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8A692">
                <a:alpha val="50000"/>
              </a:srgbClr>
            </a:gs>
            <a:gs pos="50000">
              <a:srgbClr val="DAE8D4">
                <a:alpha val="55000"/>
              </a:srgbClr>
            </a:gs>
            <a:gs pos="100000">
              <a:srgbClr val="EAA86B">
                <a:alpha val="11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622112" y="4639649"/>
            <a:ext cx="5648409" cy="1221280"/>
            <a:chOff x="0" y="0"/>
            <a:chExt cx="1487647" cy="321654"/>
          </a:xfrm>
        </p:grpSpPr>
        <p:sp>
          <p:nvSpPr>
            <p:cNvPr name="Freeform 3" id="3"/>
            <p:cNvSpPr/>
            <p:nvPr/>
          </p:nvSpPr>
          <p:spPr>
            <a:xfrm flipH="false" flipV="false" rot="0">
              <a:off x="0" y="0"/>
              <a:ext cx="1487647" cy="321654"/>
            </a:xfrm>
            <a:custGeom>
              <a:avLst/>
              <a:gdLst/>
              <a:ahLst/>
              <a:cxnLst/>
              <a:rect r="r" b="b" t="t" l="l"/>
              <a:pathLst>
                <a:path h="321654" w="1487647">
                  <a:moveTo>
                    <a:pt x="0" y="0"/>
                  </a:moveTo>
                  <a:lnTo>
                    <a:pt x="1487647" y="0"/>
                  </a:lnTo>
                  <a:lnTo>
                    <a:pt x="1487647" y="321654"/>
                  </a:lnTo>
                  <a:lnTo>
                    <a:pt x="0" y="321654"/>
                  </a:lnTo>
                  <a:close/>
                </a:path>
              </a:pathLst>
            </a:custGeom>
            <a:solidFill>
              <a:srgbClr val="000000">
                <a:alpha val="0"/>
              </a:srgbClr>
            </a:solidFill>
          </p:spPr>
        </p:sp>
        <p:sp>
          <p:nvSpPr>
            <p:cNvPr name="TextBox 4" id="4"/>
            <p:cNvSpPr txBox="true"/>
            <p:nvPr/>
          </p:nvSpPr>
          <p:spPr>
            <a:xfrm>
              <a:off x="0" y="-47625"/>
              <a:ext cx="1487647" cy="369279"/>
            </a:xfrm>
            <a:prstGeom prst="rect">
              <a:avLst/>
            </a:prstGeom>
          </p:spPr>
          <p:txBody>
            <a:bodyPr anchor="ctr" rtlCol="false" tIns="50800" lIns="50800" bIns="50800" rIns="50800"/>
            <a:lstStyle/>
            <a:p>
              <a:pPr algn="l">
                <a:lnSpc>
                  <a:spcPts val="3527"/>
                </a:lnSpc>
              </a:pPr>
              <a:r>
                <a:rPr lang="en-US" sz="2799" spc="-156" b="true">
                  <a:solidFill>
                    <a:srgbClr val="000000"/>
                  </a:solidFill>
                  <a:latin typeface="Poppins Bold"/>
                  <a:ea typeface="Poppins Bold"/>
                  <a:cs typeface="Poppins Bold"/>
                  <a:sym typeface="Poppins Bold"/>
                </a:rPr>
                <a:t>Topic 0:</a:t>
              </a:r>
              <a:r>
                <a:rPr lang="en-US" sz="2799" spc="-156">
                  <a:solidFill>
                    <a:srgbClr val="000000"/>
                  </a:solidFill>
                  <a:latin typeface="Poppins"/>
                  <a:ea typeface="Poppins"/>
                  <a:cs typeface="Poppins"/>
                  <a:sym typeface="Poppins"/>
                </a:rPr>
                <a:t> Cooking/preparation of high protein meals</a:t>
              </a:r>
            </a:p>
          </p:txBody>
        </p:sp>
      </p:grpSp>
      <p:sp>
        <p:nvSpPr>
          <p:cNvPr name="Freeform 5" id="5"/>
          <p:cNvSpPr/>
          <p:nvPr/>
        </p:nvSpPr>
        <p:spPr>
          <a:xfrm flipH="false" flipV="false" rot="0">
            <a:off x="622112" y="1561433"/>
            <a:ext cx="5677926" cy="3078215"/>
          </a:xfrm>
          <a:custGeom>
            <a:avLst/>
            <a:gdLst/>
            <a:ahLst/>
            <a:cxnLst/>
            <a:rect r="r" b="b" t="t" l="l"/>
            <a:pathLst>
              <a:path h="3078215" w="5677926">
                <a:moveTo>
                  <a:pt x="0" y="0"/>
                </a:moveTo>
                <a:lnTo>
                  <a:pt x="5677926" y="0"/>
                </a:lnTo>
                <a:lnTo>
                  <a:pt x="5677926" y="3078216"/>
                </a:lnTo>
                <a:lnTo>
                  <a:pt x="0" y="3078216"/>
                </a:lnTo>
                <a:lnTo>
                  <a:pt x="0" y="0"/>
                </a:lnTo>
                <a:close/>
              </a:path>
            </a:pathLst>
          </a:custGeom>
          <a:blipFill>
            <a:blip r:embed="rId2"/>
            <a:stretch>
              <a:fillRect l="-685" t="-9032" r="-97098" b="-202435"/>
            </a:stretch>
          </a:blipFill>
        </p:spPr>
      </p:sp>
      <p:sp>
        <p:nvSpPr>
          <p:cNvPr name="TextBox 6" id="6"/>
          <p:cNvSpPr txBox="true"/>
          <p:nvPr/>
        </p:nvSpPr>
        <p:spPr>
          <a:xfrm rot="0">
            <a:off x="2668188" y="612485"/>
            <a:ext cx="12951624" cy="672846"/>
          </a:xfrm>
          <a:prstGeom prst="rect">
            <a:avLst/>
          </a:prstGeom>
        </p:spPr>
        <p:txBody>
          <a:bodyPr anchor="t" rtlCol="false" tIns="0" lIns="0" bIns="0" rIns="0">
            <a:spAutoFit/>
          </a:bodyPr>
          <a:lstStyle/>
          <a:p>
            <a:pPr algn="ctr">
              <a:lnSpc>
                <a:spcPts val="4872"/>
              </a:lnSpc>
            </a:pPr>
            <a:r>
              <a:rPr lang="en-US" b="true" sz="5600" spc="-274">
                <a:solidFill>
                  <a:srgbClr val="17726D"/>
                </a:solidFill>
                <a:latin typeface="TT Commons Pro Bold"/>
                <a:ea typeface="TT Commons Pro Bold"/>
                <a:cs typeface="TT Commons Pro Bold"/>
                <a:sym typeface="TT Commons Pro Bold"/>
              </a:rPr>
              <a:t>TOPIC MODELING (LDA) RESULTS</a:t>
            </a:r>
          </a:p>
        </p:txBody>
      </p:sp>
      <p:grpSp>
        <p:nvGrpSpPr>
          <p:cNvPr name="Group 7" id="7"/>
          <p:cNvGrpSpPr/>
          <p:nvPr/>
        </p:nvGrpSpPr>
        <p:grpSpPr>
          <a:xfrm rot="0">
            <a:off x="6423276" y="4685573"/>
            <a:ext cx="5540012" cy="1221280"/>
            <a:chOff x="0" y="0"/>
            <a:chExt cx="1459098" cy="321654"/>
          </a:xfrm>
        </p:grpSpPr>
        <p:sp>
          <p:nvSpPr>
            <p:cNvPr name="Freeform 8" id="8"/>
            <p:cNvSpPr/>
            <p:nvPr/>
          </p:nvSpPr>
          <p:spPr>
            <a:xfrm flipH="false" flipV="false" rot="0">
              <a:off x="0" y="0"/>
              <a:ext cx="1459098" cy="321654"/>
            </a:xfrm>
            <a:custGeom>
              <a:avLst/>
              <a:gdLst/>
              <a:ahLst/>
              <a:cxnLst/>
              <a:rect r="r" b="b" t="t" l="l"/>
              <a:pathLst>
                <a:path h="321654" w="1459098">
                  <a:moveTo>
                    <a:pt x="0" y="0"/>
                  </a:moveTo>
                  <a:lnTo>
                    <a:pt x="1459098" y="0"/>
                  </a:lnTo>
                  <a:lnTo>
                    <a:pt x="1459098" y="321654"/>
                  </a:lnTo>
                  <a:lnTo>
                    <a:pt x="0" y="321654"/>
                  </a:lnTo>
                  <a:close/>
                </a:path>
              </a:pathLst>
            </a:custGeom>
            <a:solidFill>
              <a:srgbClr val="000000">
                <a:alpha val="0"/>
              </a:srgbClr>
            </a:solidFill>
          </p:spPr>
        </p:sp>
        <p:sp>
          <p:nvSpPr>
            <p:cNvPr name="TextBox 9" id="9"/>
            <p:cNvSpPr txBox="true"/>
            <p:nvPr/>
          </p:nvSpPr>
          <p:spPr>
            <a:xfrm>
              <a:off x="0" y="-47625"/>
              <a:ext cx="1459098" cy="369279"/>
            </a:xfrm>
            <a:prstGeom prst="rect">
              <a:avLst/>
            </a:prstGeom>
          </p:spPr>
          <p:txBody>
            <a:bodyPr anchor="ctr" rtlCol="false" tIns="50800" lIns="50800" bIns="50800" rIns="50800"/>
            <a:lstStyle/>
            <a:p>
              <a:pPr algn="l">
                <a:lnSpc>
                  <a:spcPts val="3527"/>
                </a:lnSpc>
              </a:pPr>
              <a:r>
                <a:rPr lang="en-US" sz="2799" spc="-156" b="true">
                  <a:solidFill>
                    <a:srgbClr val="000000"/>
                  </a:solidFill>
                  <a:latin typeface="Poppins Bold"/>
                  <a:ea typeface="Poppins Bold"/>
                  <a:cs typeface="Poppins Bold"/>
                  <a:sym typeface="Poppins Bold"/>
                </a:rPr>
                <a:t>Topic 1:</a:t>
              </a:r>
              <a:r>
                <a:rPr lang="en-US" sz="2799" spc="-156">
                  <a:solidFill>
                    <a:srgbClr val="000000"/>
                  </a:solidFill>
                  <a:latin typeface="Poppins"/>
                  <a:ea typeface="Poppins"/>
                  <a:cs typeface="Poppins"/>
                  <a:sym typeface="Poppins"/>
                </a:rPr>
                <a:t> Matcha/drink preparation &amp; experimentation</a:t>
              </a:r>
            </a:p>
          </p:txBody>
        </p:sp>
      </p:grpSp>
      <p:grpSp>
        <p:nvGrpSpPr>
          <p:cNvPr name="Group 10" id="10"/>
          <p:cNvGrpSpPr/>
          <p:nvPr/>
        </p:nvGrpSpPr>
        <p:grpSpPr>
          <a:xfrm rot="0">
            <a:off x="12269961" y="4736858"/>
            <a:ext cx="4855037" cy="773556"/>
            <a:chOff x="0" y="0"/>
            <a:chExt cx="1278693" cy="203735"/>
          </a:xfrm>
        </p:grpSpPr>
        <p:sp>
          <p:nvSpPr>
            <p:cNvPr name="Freeform 11" id="11"/>
            <p:cNvSpPr/>
            <p:nvPr/>
          </p:nvSpPr>
          <p:spPr>
            <a:xfrm flipH="false" flipV="false" rot="0">
              <a:off x="0" y="0"/>
              <a:ext cx="1278693" cy="203735"/>
            </a:xfrm>
            <a:custGeom>
              <a:avLst/>
              <a:gdLst/>
              <a:ahLst/>
              <a:cxnLst/>
              <a:rect r="r" b="b" t="t" l="l"/>
              <a:pathLst>
                <a:path h="203735" w="1278693">
                  <a:moveTo>
                    <a:pt x="0" y="0"/>
                  </a:moveTo>
                  <a:lnTo>
                    <a:pt x="1278693" y="0"/>
                  </a:lnTo>
                  <a:lnTo>
                    <a:pt x="1278693" y="203735"/>
                  </a:lnTo>
                  <a:lnTo>
                    <a:pt x="0" y="203735"/>
                  </a:lnTo>
                  <a:close/>
                </a:path>
              </a:pathLst>
            </a:custGeom>
            <a:solidFill>
              <a:srgbClr val="000000">
                <a:alpha val="0"/>
              </a:srgbClr>
            </a:solidFill>
          </p:spPr>
        </p:sp>
        <p:sp>
          <p:nvSpPr>
            <p:cNvPr name="TextBox 12" id="12"/>
            <p:cNvSpPr txBox="true"/>
            <p:nvPr/>
          </p:nvSpPr>
          <p:spPr>
            <a:xfrm>
              <a:off x="0" y="-47625"/>
              <a:ext cx="1278693" cy="251360"/>
            </a:xfrm>
            <a:prstGeom prst="rect">
              <a:avLst/>
            </a:prstGeom>
          </p:spPr>
          <p:txBody>
            <a:bodyPr anchor="ctr" rtlCol="false" tIns="50800" lIns="50800" bIns="50800" rIns="50800"/>
            <a:lstStyle/>
            <a:p>
              <a:pPr algn="l">
                <a:lnSpc>
                  <a:spcPts val="3527"/>
                </a:lnSpc>
              </a:pPr>
              <a:r>
                <a:rPr lang="en-US" sz="2799" spc="-156" b="true">
                  <a:solidFill>
                    <a:srgbClr val="000000"/>
                  </a:solidFill>
                  <a:latin typeface="Poppins Bold"/>
                  <a:ea typeface="Poppins Bold"/>
                  <a:cs typeface="Poppins Bold"/>
                  <a:sym typeface="Poppins Bold"/>
                </a:rPr>
                <a:t>Topic 2:</a:t>
              </a:r>
              <a:r>
                <a:rPr lang="en-US" sz="2799" spc="-156">
                  <a:solidFill>
                    <a:srgbClr val="000000"/>
                  </a:solidFill>
                  <a:latin typeface="Poppins"/>
                  <a:ea typeface="Poppins"/>
                  <a:cs typeface="Poppins"/>
                  <a:sym typeface="Poppins"/>
                </a:rPr>
                <a:t> Air Fryer recipes</a:t>
              </a:r>
            </a:p>
          </p:txBody>
        </p:sp>
      </p:grpSp>
      <p:grpSp>
        <p:nvGrpSpPr>
          <p:cNvPr name="Group 13" id="13"/>
          <p:cNvGrpSpPr/>
          <p:nvPr/>
        </p:nvGrpSpPr>
        <p:grpSpPr>
          <a:xfrm rot="0">
            <a:off x="3078215" y="9185000"/>
            <a:ext cx="5282568" cy="1102000"/>
            <a:chOff x="0" y="0"/>
            <a:chExt cx="1391294" cy="290239"/>
          </a:xfrm>
        </p:grpSpPr>
        <p:sp>
          <p:nvSpPr>
            <p:cNvPr name="Freeform 14" id="14"/>
            <p:cNvSpPr/>
            <p:nvPr/>
          </p:nvSpPr>
          <p:spPr>
            <a:xfrm flipH="false" flipV="false" rot="0">
              <a:off x="0" y="0"/>
              <a:ext cx="1391294" cy="290239"/>
            </a:xfrm>
            <a:custGeom>
              <a:avLst/>
              <a:gdLst/>
              <a:ahLst/>
              <a:cxnLst/>
              <a:rect r="r" b="b" t="t" l="l"/>
              <a:pathLst>
                <a:path h="290239" w="1391294">
                  <a:moveTo>
                    <a:pt x="0" y="0"/>
                  </a:moveTo>
                  <a:lnTo>
                    <a:pt x="1391294" y="0"/>
                  </a:lnTo>
                  <a:lnTo>
                    <a:pt x="1391294" y="290239"/>
                  </a:lnTo>
                  <a:lnTo>
                    <a:pt x="0" y="290239"/>
                  </a:lnTo>
                  <a:close/>
                </a:path>
              </a:pathLst>
            </a:custGeom>
            <a:solidFill>
              <a:srgbClr val="000000">
                <a:alpha val="0"/>
              </a:srgbClr>
            </a:solidFill>
          </p:spPr>
        </p:sp>
        <p:sp>
          <p:nvSpPr>
            <p:cNvPr name="TextBox 15" id="15"/>
            <p:cNvSpPr txBox="true"/>
            <p:nvPr/>
          </p:nvSpPr>
          <p:spPr>
            <a:xfrm>
              <a:off x="0" y="-47625"/>
              <a:ext cx="1391294" cy="337864"/>
            </a:xfrm>
            <a:prstGeom prst="rect">
              <a:avLst/>
            </a:prstGeom>
          </p:spPr>
          <p:txBody>
            <a:bodyPr anchor="ctr" rtlCol="false" tIns="50800" lIns="50800" bIns="50800" rIns="50800"/>
            <a:lstStyle/>
            <a:p>
              <a:pPr algn="l">
                <a:lnSpc>
                  <a:spcPts val="3527"/>
                </a:lnSpc>
              </a:pPr>
              <a:r>
                <a:rPr lang="en-US" sz="2799" spc="-156" b="true">
                  <a:solidFill>
                    <a:srgbClr val="000000"/>
                  </a:solidFill>
                  <a:latin typeface="Poppins Bold"/>
                  <a:ea typeface="Poppins Bold"/>
                  <a:cs typeface="Poppins Bold"/>
                  <a:sym typeface="Poppins Bold"/>
                </a:rPr>
                <a:t>Topic 3:</a:t>
              </a:r>
              <a:r>
                <a:rPr lang="en-US" sz="2799" spc="-156">
                  <a:solidFill>
                    <a:srgbClr val="000000"/>
                  </a:solidFill>
                  <a:latin typeface="Poppins"/>
                  <a:ea typeface="Poppins"/>
                  <a:cs typeface="Poppins"/>
                  <a:sym typeface="Poppins"/>
                </a:rPr>
                <a:t> Step-by-step recipes</a:t>
              </a:r>
            </a:p>
          </p:txBody>
        </p:sp>
      </p:grpSp>
      <p:grpSp>
        <p:nvGrpSpPr>
          <p:cNvPr name="Group 16" id="16"/>
          <p:cNvGrpSpPr/>
          <p:nvPr/>
        </p:nvGrpSpPr>
        <p:grpSpPr>
          <a:xfrm rot="0">
            <a:off x="10324867" y="9061812"/>
            <a:ext cx="6800132" cy="1102000"/>
            <a:chOff x="0" y="0"/>
            <a:chExt cx="1790981" cy="290239"/>
          </a:xfrm>
        </p:grpSpPr>
        <p:sp>
          <p:nvSpPr>
            <p:cNvPr name="Freeform 17" id="17"/>
            <p:cNvSpPr/>
            <p:nvPr/>
          </p:nvSpPr>
          <p:spPr>
            <a:xfrm flipH="false" flipV="false" rot="0">
              <a:off x="0" y="0"/>
              <a:ext cx="1790981" cy="290239"/>
            </a:xfrm>
            <a:custGeom>
              <a:avLst/>
              <a:gdLst/>
              <a:ahLst/>
              <a:cxnLst/>
              <a:rect r="r" b="b" t="t" l="l"/>
              <a:pathLst>
                <a:path h="290239" w="1790981">
                  <a:moveTo>
                    <a:pt x="0" y="0"/>
                  </a:moveTo>
                  <a:lnTo>
                    <a:pt x="1790981" y="0"/>
                  </a:lnTo>
                  <a:lnTo>
                    <a:pt x="1790981" y="290239"/>
                  </a:lnTo>
                  <a:lnTo>
                    <a:pt x="0" y="290239"/>
                  </a:lnTo>
                  <a:close/>
                </a:path>
              </a:pathLst>
            </a:custGeom>
            <a:solidFill>
              <a:srgbClr val="000000">
                <a:alpha val="0"/>
              </a:srgbClr>
            </a:solidFill>
          </p:spPr>
        </p:sp>
        <p:sp>
          <p:nvSpPr>
            <p:cNvPr name="TextBox 18" id="18"/>
            <p:cNvSpPr txBox="true"/>
            <p:nvPr/>
          </p:nvSpPr>
          <p:spPr>
            <a:xfrm>
              <a:off x="0" y="-47625"/>
              <a:ext cx="1790981" cy="337864"/>
            </a:xfrm>
            <a:prstGeom prst="rect">
              <a:avLst/>
            </a:prstGeom>
          </p:spPr>
          <p:txBody>
            <a:bodyPr anchor="ctr" rtlCol="false" tIns="50800" lIns="50800" bIns="50800" rIns="50800"/>
            <a:lstStyle/>
            <a:p>
              <a:pPr algn="l">
                <a:lnSpc>
                  <a:spcPts val="3527"/>
                </a:lnSpc>
              </a:pPr>
              <a:r>
                <a:rPr lang="en-US" sz="2799" spc="-156" b="true">
                  <a:solidFill>
                    <a:srgbClr val="000000"/>
                  </a:solidFill>
                  <a:latin typeface="Poppins Bold"/>
                  <a:ea typeface="Poppins Bold"/>
                  <a:cs typeface="Poppins Bold"/>
                  <a:sym typeface="Poppins Bold"/>
                </a:rPr>
                <a:t>Topic 4: </a:t>
              </a:r>
              <a:r>
                <a:rPr lang="en-US" sz="2799" spc="-156">
                  <a:solidFill>
                    <a:srgbClr val="000000"/>
                  </a:solidFill>
                  <a:latin typeface="Poppins"/>
                  <a:ea typeface="Poppins"/>
                  <a:cs typeface="Poppins"/>
                  <a:sym typeface="Poppins"/>
                </a:rPr>
                <a:t>Novelty/Viral Foods</a:t>
              </a:r>
            </a:p>
          </p:txBody>
        </p:sp>
      </p:grpSp>
      <p:sp>
        <p:nvSpPr>
          <p:cNvPr name="Freeform 19" id="19"/>
          <p:cNvSpPr/>
          <p:nvPr/>
        </p:nvSpPr>
        <p:spPr>
          <a:xfrm flipH="false" flipV="false" rot="0">
            <a:off x="6492521" y="1561433"/>
            <a:ext cx="5558365" cy="3071194"/>
          </a:xfrm>
          <a:custGeom>
            <a:avLst/>
            <a:gdLst/>
            <a:ahLst/>
            <a:cxnLst/>
            <a:rect r="r" b="b" t="t" l="l"/>
            <a:pathLst>
              <a:path h="3071194" w="5558365">
                <a:moveTo>
                  <a:pt x="0" y="0"/>
                </a:moveTo>
                <a:lnTo>
                  <a:pt x="5558365" y="0"/>
                </a:lnTo>
                <a:lnTo>
                  <a:pt x="5558365" y="3071194"/>
                </a:lnTo>
                <a:lnTo>
                  <a:pt x="0" y="3071194"/>
                </a:lnTo>
                <a:lnTo>
                  <a:pt x="0" y="0"/>
                </a:lnTo>
                <a:close/>
              </a:path>
            </a:pathLst>
          </a:custGeom>
          <a:blipFill>
            <a:blip r:embed="rId2"/>
            <a:stretch>
              <a:fillRect l="-103082" t="-8218" r="-18" b="-205604"/>
            </a:stretch>
          </a:blipFill>
        </p:spPr>
      </p:sp>
      <p:sp>
        <p:nvSpPr>
          <p:cNvPr name="Freeform 20" id="20"/>
          <p:cNvSpPr/>
          <p:nvPr/>
        </p:nvSpPr>
        <p:spPr>
          <a:xfrm flipH="false" flipV="false" rot="0">
            <a:off x="12269961" y="1561433"/>
            <a:ext cx="5468125" cy="3155791"/>
          </a:xfrm>
          <a:custGeom>
            <a:avLst/>
            <a:gdLst/>
            <a:ahLst/>
            <a:cxnLst/>
            <a:rect r="r" b="b" t="t" l="l"/>
            <a:pathLst>
              <a:path h="3155791" w="5468125">
                <a:moveTo>
                  <a:pt x="0" y="0"/>
                </a:moveTo>
                <a:lnTo>
                  <a:pt x="5468125" y="0"/>
                </a:lnTo>
                <a:lnTo>
                  <a:pt x="5468125" y="3155791"/>
                </a:lnTo>
                <a:lnTo>
                  <a:pt x="0" y="3155791"/>
                </a:lnTo>
                <a:lnTo>
                  <a:pt x="0" y="0"/>
                </a:lnTo>
                <a:close/>
              </a:path>
            </a:pathLst>
          </a:custGeom>
          <a:blipFill>
            <a:blip r:embed="rId2"/>
            <a:stretch>
              <a:fillRect l="-6078" t="-103238" r="-95881" b="-95523"/>
            </a:stretch>
          </a:blipFill>
        </p:spPr>
      </p:sp>
      <p:sp>
        <p:nvSpPr>
          <p:cNvPr name="Freeform 21" id="21"/>
          <p:cNvSpPr/>
          <p:nvPr/>
        </p:nvSpPr>
        <p:spPr>
          <a:xfrm flipH="false" flipV="false" rot="0">
            <a:off x="3078215" y="6020423"/>
            <a:ext cx="5454730" cy="3294297"/>
          </a:xfrm>
          <a:custGeom>
            <a:avLst/>
            <a:gdLst/>
            <a:ahLst/>
            <a:cxnLst/>
            <a:rect r="r" b="b" t="t" l="l"/>
            <a:pathLst>
              <a:path h="3294297" w="5454730">
                <a:moveTo>
                  <a:pt x="0" y="0"/>
                </a:moveTo>
                <a:lnTo>
                  <a:pt x="5454730" y="0"/>
                </a:lnTo>
                <a:lnTo>
                  <a:pt x="5454730" y="3294296"/>
                </a:lnTo>
                <a:lnTo>
                  <a:pt x="0" y="3294296"/>
                </a:lnTo>
                <a:lnTo>
                  <a:pt x="0" y="0"/>
                </a:lnTo>
                <a:close/>
              </a:path>
            </a:pathLst>
          </a:custGeom>
          <a:blipFill>
            <a:blip r:embed="rId2"/>
            <a:stretch>
              <a:fillRect l="-117233" t="-111206" r="-4968" b="-102907"/>
            </a:stretch>
          </a:blipFill>
        </p:spPr>
      </p:sp>
      <p:sp>
        <p:nvSpPr>
          <p:cNvPr name="Freeform 22" id="22"/>
          <p:cNvSpPr/>
          <p:nvPr/>
        </p:nvSpPr>
        <p:spPr>
          <a:xfrm flipH="false" flipV="false" rot="0">
            <a:off x="10175821" y="6055593"/>
            <a:ext cx="5725724" cy="3129407"/>
          </a:xfrm>
          <a:custGeom>
            <a:avLst/>
            <a:gdLst/>
            <a:ahLst/>
            <a:cxnLst/>
            <a:rect r="r" b="b" t="t" l="l"/>
            <a:pathLst>
              <a:path h="3129407" w="5725724">
                <a:moveTo>
                  <a:pt x="0" y="0"/>
                </a:moveTo>
                <a:lnTo>
                  <a:pt x="5725724" y="0"/>
                </a:lnTo>
                <a:lnTo>
                  <a:pt x="5725724" y="3129407"/>
                </a:lnTo>
                <a:lnTo>
                  <a:pt x="0" y="3129407"/>
                </a:lnTo>
                <a:lnTo>
                  <a:pt x="0" y="0"/>
                </a:lnTo>
                <a:close/>
              </a:path>
            </a:pathLst>
          </a:custGeom>
          <a:blipFill>
            <a:blip r:embed="rId2"/>
            <a:stretch>
              <a:fillRect l="0" t="-207086" r="-97615" b="-1601"/>
            </a:stretch>
          </a:blipFill>
        </p:spPr>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8A692">
                <a:alpha val="50000"/>
              </a:srgbClr>
            </a:gs>
            <a:gs pos="50000">
              <a:srgbClr val="DAE8D4">
                <a:alpha val="55000"/>
              </a:srgbClr>
            </a:gs>
            <a:gs pos="100000">
              <a:srgbClr val="EAA86B">
                <a:alpha val="11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465949" y="0"/>
            <a:ext cx="1796096" cy="10287000"/>
            <a:chOff x="0" y="0"/>
            <a:chExt cx="473046" cy="2709333"/>
          </a:xfrm>
        </p:grpSpPr>
        <p:sp>
          <p:nvSpPr>
            <p:cNvPr name="Freeform 3" id="3"/>
            <p:cNvSpPr/>
            <p:nvPr/>
          </p:nvSpPr>
          <p:spPr>
            <a:xfrm flipH="false" flipV="false" rot="0">
              <a:off x="0" y="0"/>
              <a:ext cx="473046" cy="2709333"/>
            </a:xfrm>
            <a:custGeom>
              <a:avLst/>
              <a:gdLst/>
              <a:ahLst/>
              <a:cxnLst/>
              <a:rect r="r" b="b" t="t" l="l"/>
              <a:pathLst>
                <a:path h="2709333" w="473046">
                  <a:moveTo>
                    <a:pt x="0" y="0"/>
                  </a:moveTo>
                  <a:lnTo>
                    <a:pt x="473046" y="0"/>
                  </a:lnTo>
                  <a:lnTo>
                    <a:pt x="473046" y="2709333"/>
                  </a:lnTo>
                  <a:lnTo>
                    <a:pt x="0" y="2709333"/>
                  </a:lnTo>
                  <a:close/>
                </a:path>
              </a:pathLst>
            </a:custGeom>
            <a:solidFill>
              <a:srgbClr val="17726D">
                <a:alpha val="92941"/>
              </a:srgbClr>
            </a:solidFill>
          </p:spPr>
        </p:sp>
        <p:sp>
          <p:nvSpPr>
            <p:cNvPr name="TextBox 4" id="4"/>
            <p:cNvSpPr txBox="true"/>
            <p:nvPr/>
          </p:nvSpPr>
          <p:spPr>
            <a:xfrm>
              <a:off x="0" y="-47625"/>
              <a:ext cx="473046"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2678738" y="9427347"/>
            <a:ext cx="4123905" cy="495834"/>
            <a:chOff x="0" y="0"/>
            <a:chExt cx="1276137" cy="153435"/>
          </a:xfrm>
        </p:grpSpPr>
        <p:sp>
          <p:nvSpPr>
            <p:cNvPr name="Freeform 6" id="6"/>
            <p:cNvSpPr/>
            <p:nvPr/>
          </p:nvSpPr>
          <p:spPr>
            <a:xfrm flipH="false" flipV="false" rot="0">
              <a:off x="0" y="0"/>
              <a:ext cx="1276137" cy="153435"/>
            </a:xfrm>
            <a:custGeom>
              <a:avLst/>
              <a:gdLst/>
              <a:ahLst/>
              <a:cxnLst/>
              <a:rect r="r" b="b" t="t" l="l"/>
              <a:pathLst>
                <a:path h="153435" w="1276137">
                  <a:moveTo>
                    <a:pt x="76718" y="0"/>
                  </a:moveTo>
                  <a:lnTo>
                    <a:pt x="1199420" y="0"/>
                  </a:lnTo>
                  <a:cubicBezTo>
                    <a:pt x="1219767" y="0"/>
                    <a:pt x="1239280" y="8083"/>
                    <a:pt x="1253667" y="22470"/>
                  </a:cubicBezTo>
                  <a:cubicBezTo>
                    <a:pt x="1268055" y="36857"/>
                    <a:pt x="1276137" y="56371"/>
                    <a:pt x="1276137" y="76718"/>
                  </a:cubicBezTo>
                  <a:lnTo>
                    <a:pt x="1276137" y="76718"/>
                  </a:lnTo>
                  <a:cubicBezTo>
                    <a:pt x="1276137" y="97064"/>
                    <a:pt x="1268055" y="116578"/>
                    <a:pt x="1253667" y="130965"/>
                  </a:cubicBezTo>
                  <a:cubicBezTo>
                    <a:pt x="1239280" y="145353"/>
                    <a:pt x="1219767" y="153435"/>
                    <a:pt x="1199420"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DAE8D4"/>
            </a:solidFill>
          </p:spPr>
        </p:sp>
        <p:sp>
          <p:nvSpPr>
            <p:cNvPr name="TextBox 7" id="7"/>
            <p:cNvSpPr txBox="true"/>
            <p:nvPr/>
          </p:nvSpPr>
          <p:spPr>
            <a:xfrm>
              <a:off x="0" y="-38100"/>
              <a:ext cx="1276137" cy="19153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16990078" y="9427347"/>
            <a:ext cx="606002" cy="499060"/>
            <a:chOff x="0" y="0"/>
            <a:chExt cx="647700" cy="533400"/>
          </a:xfrm>
        </p:grpSpPr>
        <p:sp>
          <p:nvSpPr>
            <p:cNvPr name="Freeform 9" id="9"/>
            <p:cNvSpPr/>
            <p:nvPr/>
          </p:nvSpPr>
          <p:spPr>
            <a:xfrm flipH="false" flipV="false" rot="0">
              <a:off x="0" y="0"/>
              <a:ext cx="647700" cy="533400"/>
            </a:xfrm>
            <a:custGeom>
              <a:avLst/>
              <a:gdLst/>
              <a:ahLst/>
              <a:cxnLst/>
              <a:rect r="r" b="b" t="t" l="l"/>
              <a:pathLst>
                <a:path h="533400" w="647700">
                  <a:moveTo>
                    <a:pt x="239386" y="166418"/>
                  </a:moveTo>
                  <a:lnTo>
                    <a:pt x="647700" y="166418"/>
                  </a:lnTo>
                  <a:lnTo>
                    <a:pt x="647700" y="366942"/>
                  </a:lnTo>
                  <a:lnTo>
                    <a:pt x="239373" y="366942"/>
                  </a:lnTo>
                  <a:lnTo>
                    <a:pt x="302255" y="533400"/>
                  </a:lnTo>
                  <a:lnTo>
                    <a:pt x="0" y="266700"/>
                  </a:lnTo>
                  <a:lnTo>
                    <a:pt x="302255" y="0"/>
                  </a:lnTo>
                  <a:lnTo>
                    <a:pt x="239386" y="166418"/>
                  </a:lnTo>
                  <a:close/>
                </a:path>
              </a:pathLst>
            </a:custGeom>
            <a:solidFill>
              <a:srgbClr val="216650"/>
            </a:solidFill>
          </p:spPr>
        </p:sp>
        <p:sp>
          <p:nvSpPr>
            <p:cNvPr name="TextBox 10" id="10"/>
            <p:cNvSpPr txBox="true"/>
            <p:nvPr/>
          </p:nvSpPr>
          <p:spPr>
            <a:xfrm>
              <a:off x="120650" y="117475"/>
              <a:ext cx="527050" cy="250825"/>
            </a:xfrm>
            <a:prstGeom prst="rect">
              <a:avLst/>
            </a:prstGeom>
          </p:spPr>
          <p:txBody>
            <a:bodyPr anchor="ctr" rtlCol="false" tIns="50800" lIns="50800" bIns="50800" rIns="50800"/>
            <a:lstStyle/>
            <a:p>
              <a:pPr algn="ctr">
                <a:lnSpc>
                  <a:spcPts val="2479"/>
                </a:lnSpc>
              </a:pPr>
            </a:p>
          </p:txBody>
        </p:sp>
      </p:grpSp>
      <p:sp>
        <p:nvSpPr>
          <p:cNvPr name="Freeform 11" id="11"/>
          <p:cNvSpPr/>
          <p:nvPr/>
        </p:nvSpPr>
        <p:spPr>
          <a:xfrm flipH="false" flipV="false" rot="0">
            <a:off x="2890698" y="1503386"/>
            <a:ext cx="12506604" cy="6143869"/>
          </a:xfrm>
          <a:custGeom>
            <a:avLst/>
            <a:gdLst/>
            <a:ahLst/>
            <a:cxnLst/>
            <a:rect r="r" b="b" t="t" l="l"/>
            <a:pathLst>
              <a:path h="6143869" w="12506604">
                <a:moveTo>
                  <a:pt x="0" y="0"/>
                </a:moveTo>
                <a:lnTo>
                  <a:pt x="12506604" y="0"/>
                </a:lnTo>
                <a:lnTo>
                  <a:pt x="12506604" y="6143870"/>
                </a:lnTo>
                <a:lnTo>
                  <a:pt x="0" y="6143870"/>
                </a:lnTo>
                <a:lnTo>
                  <a:pt x="0" y="0"/>
                </a:lnTo>
                <a:close/>
              </a:path>
            </a:pathLst>
          </a:custGeom>
          <a:blipFill>
            <a:blip r:embed="rId2"/>
            <a:stretch>
              <a:fillRect l="0" t="0" r="0" b="0"/>
            </a:stretch>
          </a:blipFill>
        </p:spPr>
      </p:sp>
      <p:sp>
        <p:nvSpPr>
          <p:cNvPr name="TextBox 12" id="12"/>
          <p:cNvSpPr txBox="true"/>
          <p:nvPr/>
        </p:nvSpPr>
        <p:spPr>
          <a:xfrm rot="0">
            <a:off x="2668188" y="601940"/>
            <a:ext cx="12951624" cy="672846"/>
          </a:xfrm>
          <a:prstGeom prst="rect">
            <a:avLst/>
          </a:prstGeom>
        </p:spPr>
        <p:txBody>
          <a:bodyPr anchor="t" rtlCol="false" tIns="0" lIns="0" bIns="0" rIns="0">
            <a:spAutoFit/>
          </a:bodyPr>
          <a:lstStyle/>
          <a:p>
            <a:pPr algn="ctr">
              <a:lnSpc>
                <a:spcPts val="4872"/>
              </a:lnSpc>
            </a:pPr>
            <a:r>
              <a:rPr lang="en-US" b="true" sz="5600" spc="-274">
                <a:solidFill>
                  <a:srgbClr val="17726D"/>
                </a:solidFill>
                <a:latin typeface="TT Commons Pro Bold"/>
                <a:ea typeface="TT Commons Pro Bold"/>
                <a:cs typeface="TT Commons Pro Bold"/>
                <a:sym typeface="TT Commons Pro Bold"/>
              </a:rPr>
              <a:t>TOPIC MODELING (LDA) RESULTS</a:t>
            </a:r>
          </a:p>
        </p:txBody>
      </p:sp>
      <p:sp>
        <p:nvSpPr>
          <p:cNvPr name="TextBox 13" id="13"/>
          <p:cNvSpPr txBox="true"/>
          <p:nvPr/>
        </p:nvSpPr>
        <p:spPr>
          <a:xfrm rot="0">
            <a:off x="13079371" y="9535401"/>
            <a:ext cx="3322638" cy="279727"/>
          </a:xfrm>
          <a:prstGeom prst="rect">
            <a:avLst/>
          </a:prstGeom>
        </p:spPr>
        <p:txBody>
          <a:bodyPr anchor="t" rtlCol="false" tIns="0" lIns="0" bIns="0" rIns="0">
            <a:spAutoFit/>
          </a:bodyPr>
          <a:lstStyle/>
          <a:p>
            <a:pPr algn="ctr">
              <a:lnSpc>
                <a:spcPts val="2013"/>
              </a:lnSpc>
            </a:pPr>
            <a:r>
              <a:rPr lang="en-US" sz="1864">
                <a:solidFill>
                  <a:srgbClr val="1C2120"/>
                </a:solidFill>
                <a:latin typeface="Poppins"/>
                <a:ea typeface="Poppins"/>
                <a:cs typeface="Poppins"/>
                <a:sym typeface="Poppins"/>
              </a:rPr>
              <a:t>Discussion</a:t>
            </a:r>
          </a:p>
        </p:txBody>
      </p:sp>
      <p:sp>
        <p:nvSpPr>
          <p:cNvPr name="TextBox 14" id="14"/>
          <p:cNvSpPr txBox="true"/>
          <p:nvPr/>
        </p:nvSpPr>
        <p:spPr>
          <a:xfrm rot="0">
            <a:off x="2753583" y="7943350"/>
            <a:ext cx="11212786" cy="396875"/>
          </a:xfrm>
          <a:prstGeom prst="rect">
            <a:avLst/>
          </a:prstGeom>
        </p:spPr>
        <p:txBody>
          <a:bodyPr anchor="t" rtlCol="false" tIns="0" lIns="0" bIns="0" rIns="0">
            <a:spAutoFit/>
          </a:bodyPr>
          <a:lstStyle/>
          <a:p>
            <a:pPr algn="l" marL="539751" indent="-269876" lvl="1">
              <a:lnSpc>
                <a:spcPts val="3250"/>
              </a:lnSpc>
              <a:buFont typeface="Arial"/>
              <a:buChar char="•"/>
            </a:pPr>
            <a:r>
              <a:rPr lang="en-US" b="true" sz="2500" spc="-75">
                <a:solidFill>
                  <a:srgbClr val="000000"/>
                </a:solidFill>
                <a:latin typeface="Open Sauce Bold"/>
                <a:ea typeface="Open Sauce Bold"/>
                <a:cs typeface="Open Sauce Bold"/>
                <a:sym typeface="Open Sauce Bold"/>
              </a:rPr>
              <a:t>Matcha</a:t>
            </a:r>
            <a:r>
              <a:rPr lang="en-US" sz="2500" spc="-75">
                <a:solidFill>
                  <a:srgbClr val="000000"/>
                </a:solidFill>
                <a:latin typeface="Open Sauce"/>
                <a:ea typeface="Open Sauce"/>
                <a:cs typeface="Open Sauce"/>
                <a:sym typeface="Open Sauce"/>
              </a:rPr>
              <a:t> - dominated by </a:t>
            </a:r>
            <a:r>
              <a:rPr lang="en-US" b="true" sz="2500" spc="-75">
                <a:solidFill>
                  <a:srgbClr val="000000"/>
                </a:solidFill>
                <a:latin typeface="Open Sauce Bold"/>
                <a:ea typeface="Open Sauce Bold"/>
                <a:cs typeface="Open Sauce Bold"/>
                <a:sym typeface="Open Sauce Bold"/>
              </a:rPr>
              <a:t>Topic 1</a:t>
            </a:r>
            <a:r>
              <a:rPr lang="en-US" sz="2500" spc="-75">
                <a:solidFill>
                  <a:srgbClr val="000000"/>
                </a:solidFill>
                <a:latin typeface="Open Sauce"/>
                <a:ea typeface="Open Sauce"/>
                <a:cs typeface="Open Sauce"/>
                <a:sym typeface="Open Sauce"/>
              </a:rPr>
              <a:t> (Matcha/drink preparation)</a:t>
            </a:r>
          </a:p>
        </p:txBody>
      </p:sp>
      <p:sp>
        <p:nvSpPr>
          <p:cNvPr name="TextBox 15" id="15"/>
          <p:cNvSpPr txBox="true"/>
          <p:nvPr/>
        </p:nvSpPr>
        <p:spPr>
          <a:xfrm rot="0">
            <a:off x="2753583" y="8566605"/>
            <a:ext cx="14202717" cy="396875"/>
          </a:xfrm>
          <a:prstGeom prst="rect">
            <a:avLst/>
          </a:prstGeom>
        </p:spPr>
        <p:txBody>
          <a:bodyPr anchor="t" rtlCol="false" tIns="0" lIns="0" bIns="0" rIns="0">
            <a:spAutoFit/>
          </a:bodyPr>
          <a:lstStyle/>
          <a:p>
            <a:pPr algn="l" marL="539751" indent="-269876" lvl="1">
              <a:lnSpc>
                <a:spcPts val="3250"/>
              </a:lnSpc>
              <a:buFont typeface="Arial"/>
              <a:buChar char="•"/>
            </a:pPr>
            <a:r>
              <a:rPr lang="en-US" b="true" sz="2500" spc="-75">
                <a:solidFill>
                  <a:srgbClr val="000000"/>
                </a:solidFill>
                <a:latin typeface="Open Sauce Bold"/>
                <a:ea typeface="Open Sauce Bold"/>
                <a:cs typeface="Open Sauce Bold"/>
                <a:sym typeface="Open Sauce Bold"/>
              </a:rPr>
              <a:t>Dubai Chocolate &amp; Air Fryer</a:t>
            </a:r>
            <a:r>
              <a:rPr lang="en-US" sz="2500" spc="-75">
                <a:solidFill>
                  <a:srgbClr val="000000"/>
                </a:solidFill>
                <a:latin typeface="Open Sauce"/>
                <a:ea typeface="Open Sauce"/>
                <a:cs typeface="Open Sauce"/>
                <a:sym typeface="Open Sauce"/>
              </a:rPr>
              <a:t> - almost entirely composed of </a:t>
            </a:r>
            <a:r>
              <a:rPr lang="en-US" b="true" sz="2500" spc="-75">
                <a:solidFill>
                  <a:srgbClr val="000000"/>
                </a:solidFill>
                <a:latin typeface="Open Sauce Bold"/>
                <a:ea typeface="Open Sauce Bold"/>
                <a:cs typeface="Open Sauce Bold"/>
                <a:sym typeface="Open Sauce Bold"/>
              </a:rPr>
              <a:t>Topic 4</a:t>
            </a:r>
            <a:r>
              <a:rPr lang="en-US" sz="2500" spc="-75">
                <a:solidFill>
                  <a:srgbClr val="000000"/>
                </a:solidFill>
                <a:latin typeface="Open Sauce"/>
                <a:ea typeface="Open Sauce"/>
                <a:cs typeface="Open Sauce"/>
                <a:sym typeface="Open Sauce"/>
              </a:rPr>
              <a:t> (Novelty/Viral Trends)</a:t>
            </a:r>
          </a:p>
        </p:txBody>
      </p:sp>
      <p:sp>
        <p:nvSpPr>
          <p:cNvPr name="TextBox 16" id="16"/>
          <p:cNvSpPr txBox="true"/>
          <p:nvPr/>
        </p:nvSpPr>
        <p:spPr>
          <a:xfrm rot="0">
            <a:off x="2753583" y="9219384"/>
            <a:ext cx="14202717" cy="396875"/>
          </a:xfrm>
          <a:prstGeom prst="rect">
            <a:avLst/>
          </a:prstGeom>
        </p:spPr>
        <p:txBody>
          <a:bodyPr anchor="t" rtlCol="false" tIns="0" lIns="0" bIns="0" rIns="0">
            <a:spAutoFit/>
          </a:bodyPr>
          <a:lstStyle/>
          <a:p>
            <a:pPr algn="l" marL="539751" indent="-269876" lvl="1">
              <a:lnSpc>
                <a:spcPts val="3250"/>
              </a:lnSpc>
              <a:buFont typeface="Arial"/>
              <a:buChar char="•"/>
            </a:pPr>
            <a:r>
              <a:rPr lang="en-US" b="true" sz="2500" spc="-75">
                <a:solidFill>
                  <a:srgbClr val="000000"/>
                </a:solidFill>
                <a:latin typeface="Open Sauce Bold"/>
                <a:ea typeface="Open Sauce Bold"/>
                <a:cs typeface="Open Sauce Bold"/>
                <a:sym typeface="Open Sauce Bold"/>
              </a:rPr>
              <a:t>Air Fryer</a:t>
            </a:r>
            <a:r>
              <a:rPr lang="en-US" sz="2500" spc="-75">
                <a:solidFill>
                  <a:srgbClr val="000000"/>
                </a:solidFill>
                <a:latin typeface="Open Sauce"/>
                <a:ea typeface="Open Sauce"/>
                <a:cs typeface="Open Sauce"/>
                <a:sym typeface="Open Sauce"/>
              </a:rPr>
              <a:t> - relatively balanced spread across all topics</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p:cSld>
    <p:bg>
      <p:bgPr>
        <a:gradFill rotWithShape="true">
          <a:gsLst>
            <a:gs pos="0">
              <a:srgbClr val="68A692">
                <a:alpha val="100000"/>
              </a:srgbClr>
            </a:gs>
            <a:gs pos="50000">
              <a:srgbClr val="DAE8D4">
                <a:alpha val="55000"/>
              </a:srgbClr>
            </a:gs>
            <a:gs pos="100000">
              <a:srgbClr val="FFFFFF">
                <a:alpha val="11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791273" y="3467475"/>
            <a:ext cx="4705453" cy="5001267"/>
            <a:chOff x="0" y="0"/>
            <a:chExt cx="1110782" cy="1180613"/>
          </a:xfrm>
        </p:grpSpPr>
        <p:sp>
          <p:nvSpPr>
            <p:cNvPr name="Freeform 3" id="3"/>
            <p:cNvSpPr/>
            <p:nvPr/>
          </p:nvSpPr>
          <p:spPr>
            <a:xfrm flipH="false" flipV="false" rot="0">
              <a:off x="0" y="0"/>
              <a:ext cx="1110782" cy="1180613"/>
            </a:xfrm>
            <a:custGeom>
              <a:avLst/>
              <a:gdLst/>
              <a:ahLst/>
              <a:cxnLst/>
              <a:rect r="r" b="b" t="t" l="l"/>
              <a:pathLst>
                <a:path h="1180613" w="1110782">
                  <a:moveTo>
                    <a:pt x="47714" y="0"/>
                  </a:moveTo>
                  <a:lnTo>
                    <a:pt x="1063068" y="0"/>
                  </a:lnTo>
                  <a:cubicBezTo>
                    <a:pt x="1075723" y="0"/>
                    <a:pt x="1087859" y="5027"/>
                    <a:pt x="1096807" y="13975"/>
                  </a:cubicBezTo>
                  <a:cubicBezTo>
                    <a:pt x="1105755" y="22923"/>
                    <a:pt x="1110782" y="35059"/>
                    <a:pt x="1110782" y="47714"/>
                  </a:cubicBezTo>
                  <a:lnTo>
                    <a:pt x="1110782" y="1132899"/>
                  </a:lnTo>
                  <a:cubicBezTo>
                    <a:pt x="1110782" y="1145553"/>
                    <a:pt x="1105755" y="1157689"/>
                    <a:pt x="1096807" y="1166637"/>
                  </a:cubicBezTo>
                  <a:cubicBezTo>
                    <a:pt x="1087859" y="1175586"/>
                    <a:pt x="1075723" y="1180613"/>
                    <a:pt x="1063068" y="1180613"/>
                  </a:cubicBezTo>
                  <a:lnTo>
                    <a:pt x="47714" y="1180613"/>
                  </a:lnTo>
                  <a:cubicBezTo>
                    <a:pt x="35059" y="1180613"/>
                    <a:pt x="22923" y="1175586"/>
                    <a:pt x="13975" y="1166637"/>
                  </a:cubicBezTo>
                  <a:cubicBezTo>
                    <a:pt x="5027" y="1157689"/>
                    <a:pt x="0" y="1145553"/>
                    <a:pt x="0" y="1132899"/>
                  </a:cubicBezTo>
                  <a:lnTo>
                    <a:pt x="0" y="47714"/>
                  </a:lnTo>
                  <a:cubicBezTo>
                    <a:pt x="0" y="35059"/>
                    <a:pt x="5027" y="22923"/>
                    <a:pt x="13975" y="13975"/>
                  </a:cubicBezTo>
                  <a:cubicBezTo>
                    <a:pt x="22923" y="5027"/>
                    <a:pt x="35059" y="0"/>
                    <a:pt x="47714" y="0"/>
                  </a:cubicBezTo>
                  <a:close/>
                </a:path>
              </a:pathLst>
            </a:custGeom>
            <a:solidFill>
              <a:srgbClr val="598A74"/>
            </a:solidFill>
          </p:spPr>
        </p:sp>
        <p:sp>
          <p:nvSpPr>
            <p:cNvPr name="TextBox 4" id="4"/>
            <p:cNvSpPr txBox="true"/>
            <p:nvPr/>
          </p:nvSpPr>
          <p:spPr>
            <a:xfrm>
              <a:off x="0" y="-57150"/>
              <a:ext cx="1110782" cy="1237763"/>
            </a:xfrm>
            <a:prstGeom prst="rect">
              <a:avLst/>
            </a:prstGeom>
          </p:spPr>
          <p:txBody>
            <a:bodyPr anchor="ctr" rtlCol="false" tIns="127000" lIns="127000" bIns="127000" rIns="127000"/>
            <a:lstStyle/>
            <a:p>
              <a:pPr algn="ctr">
                <a:lnSpc>
                  <a:spcPts val="3219"/>
                </a:lnSpc>
              </a:pPr>
            </a:p>
          </p:txBody>
        </p:sp>
      </p:grpSp>
      <p:sp>
        <p:nvSpPr>
          <p:cNvPr name="TextBox 5" id="5"/>
          <p:cNvSpPr txBox="true"/>
          <p:nvPr/>
        </p:nvSpPr>
        <p:spPr>
          <a:xfrm rot="0">
            <a:off x="7130633" y="4699623"/>
            <a:ext cx="4026734" cy="3513056"/>
          </a:xfrm>
          <a:prstGeom prst="rect">
            <a:avLst/>
          </a:prstGeom>
        </p:spPr>
        <p:txBody>
          <a:bodyPr anchor="t" rtlCol="false" tIns="0" lIns="0" bIns="0" rIns="0">
            <a:spAutoFit/>
          </a:bodyPr>
          <a:lstStyle/>
          <a:p>
            <a:pPr algn="ctr">
              <a:lnSpc>
                <a:spcPts val="2811"/>
              </a:lnSpc>
            </a:pPr>
            <a:r>
              <a:rPr lang="en-US" sz="2008">
                <a:solidFill>
                  <a:srgbClr val="FFFFFF"/>
                </a:solidFill>
                <a:latin typeface="Poppins"/>
                <a:ea typeface="Poppins"/>
                <a:cs typeface="Poppins"/>
                <a:sym typeface="Poppins"/>
              </a:rPr>
              <a:t>Yes, early engagement and sentiment are good predictors of how far a trend spreads. Higher initial likes, comments, and positive tone can forecast greater visibility and regional diffusion. Early momentum is a key indicator of whether a trend  becomes lasting or fades quickly</a:t>
            </a:r>
          </a:p>
        </p:txBody>
      </p:sp>
      <p:grpSp>
        <p:nvGrpSpPr>
          <p:cNvPr name="Group 6" id="6"/>
          <p:cNvGrpSpPr/>
          <p:nvPr/>
        </p:nvGrpSpPr>
        <p:grpSpPr>
          <a:xfrm rot="0">
            <a:off x="1480080" y="3836807"/>
            <a:ext cx="4705453" cy="5777521"/>
            <a:chOff x="0" y="0"/>
            <a:chExt cx="1110782" cy="1363857"/>
          </a:xfrm>
        </p:grpSpPr>
        <p:sp>
          <p:nvSpPr>
            <p:cNvPr name="Freeform 7" id="7"/>
            <p:cNvSpPr/>
            <p:nvPr/>
          </p:nvSpPr>
          <p:spPr>
            <a:xfrm flipH="false" flipV="false" rot="0">
              <a:off x="0" y="0"/>
              <a:ext cx="1110782" cy="1363857"/>
            </a:xfrm>
            <a:custGeom>
              <a:avLst/>
              <a:gdLst/>
              <a:ahLst/>
              <a:cxnLst/>
              <a:rect r="r" b="b" t="t" l="l"/>
              <a:pathLst>
                <a:path h="1363857" w="1110782">
                  <a:moveTo>
                    <a:pt x="47714" y="0"/>
                  </a:moveTo>
                  <a:lnTo>
                    <a:pt x="1063068" y="0"/>
                  </a:lnTo>
                  <a:cubicBezTo>
                    <a:pt x="1075723" y="0"/>
                    <a:pt x="1087859" y="5027"/>
                    <a:pt x="1096807" y="13975"/>
                  </a:cubicBezTo>
                  <a:cubicBezTo>
                    <a:pt x="1105755" y="22923"/>
                    <a:pt x="1110782" y="35059"/>
                    <a:pt x="1110782" y="47714"/>
                  </a:cubicBezTo>
                  <a:lnTo>
                    <a:pt x="1110782" y="1316143"/>
                  </a:lnTo>
                  <a:cubicBezTo>
                    <a:pt x="1110782" y="1328798"/>
                    <a:pt x="1105755" y="1340934"/>
                    <a:pt x="1096807" y="1349882"/>
                  </a:cubicBezTo>
                  <a:cubicBezTo>
                    <a:pt x="1087859" y="1358830"/>
                    <a:pt x="1075723" y="1363857"/>
                    <a:pt x="1063068" y="1363857"/>
                  </a:cubicBezTo>
                  <a:lnTo>
                    <a:pt x="47714" y="1363857"/>
                  </a:lnTo>
                  <a:cubicBezTo>
                    <a:pt x="35059" y="1363857"/>
                    <a:pt x="22923" y="1358830"/>
                    <a:pt x="13975" y="1349882"/>
                  </a:cubicBezTo>
                  <a:cubicBezTo>
                    <a:pt x="5027" y="1340934"/>
                    <a:pt x="0" y="1328798"/>
                    <a:pt x="0" y="1316143"/>
                  </a:cubicBezTo>
                  <a:lnTo>
                    <a:pt x="0" y="47714"/>
                  </a:lnTo>
                  <a:cubicBezTo>
                    <a:pt x="0" y="35059"/>
                    <a:pt x="5027" y="22923"/>
                    <a:pt x="13975" y="13975"/>
                  </a:cubicBezTo>
                  <a:cubicBezTo>
                    <a:pt x="22923" y="5027"/>
                    <a:pt x="35059" y="0"/>
                    <a:pt x="47714" y="0"/>
                  </a:cubicBezTo>
                  <a:close/>
                </a:path>
              </a:pathLst>
            </a:custGeom>
            <a:solidFill>
              <a:srgbClr val="598A74"/>
            </a:solidFill>
          </p:spPr>
        </p:sp>
        <p:sp>
          <p:nvSpPr>
            <p:cNvPr name="TextBox 8" id="8"/>
            <p:cNvSpPr txBox="true"/>
            <p:nvPr/>
          </p:nvSpPr>
          <p:spPr>
            <a:xfrm>
              <a:off x="0" y="-57150"/>
              <a:ext cx="1110782" cy="1421007"/>
            </a:xfrm>
            <a:prstGeom prst="rect">
              <a:avLst/>
            </a:prstGeom>
          </p:spPr>
          <p:txBody>
            <a:bodyPr anchor="ctr" rtlCol="false" tIns="127000" lIns="127000" bIns="127000" rIns="127000"/>
            <a:lstStyle/>
            <a:p>
              <a:pPr algn="ctr">
                <a:lnSpc>
                  <a:spcPts val="3219"/>
                </a:lnSpc>
              </a:pPr>
            </a:p>
          </p:txBody>
        </p:sp>
      </p:grpSp>
      <p:grpSp>
        <p:nvGrpSpPr>
          <p:cNvPr name="Group 9" id="9"/>
          <p:cNvGrpSpPr/>
          <p:nvPr/>
        </p:nvGrpSpPr>
        <p:grpSpPr>
          <a:xfrm rot="0">
            <a:off x="12102467" y="3836807"/>
            <a:ext cx="4705453" cy="5777521"/>
            <a:chOff x="0" y="0"/>
            <a:chExt cx="1110782" cy="1363857"/>
          </a:xfrm>
        </p:grpSpPr>
        <p:sp>
          <p:nvSpPr>
            <p:cNvPr name="Freeform 10" id="10"/>
            <p:cNvSpPr/>
            <p:nvPr/>
          </p:nvSpPr>
          <p:spPr>
            <a:xfrm flipH="false" flipV="false" rot="0">
              <a:off x="0" y="0"/>
              <a:ext cx="1110782" cy="1363857"/>
            </a:xfrm>
            <a:custGeom>
              <a:avLst/>
              <a:gdLst/>
              <a:ahLst/>
              <a:cxnLst/>
              <a:rect r="r" b="b" t="t" l="l"/>
              <a:pathLst>
                <a:path h="1363857" w="1110782">
                  <a:moveTo>
                    <a:pt x="47714" y="0"/>
                  </a:moveTo>
                  <a:lnTo>
                    <a:pt x="1063068" y="0"/>
                  </a:lnTo>
                  <a:cubicBezTo>
                    <a:pt x="1075723" y="0"/>
                    <a:pt x="1087859" y="5027"/>
                    <a:pt x="1096807" y="13975"/>
                  </a:cubicBezTo>
                  <a:cubicBezTo>
                    <a:pt x="1105755" y="22923"/>
                    <a:pt x="1110782" y="35059"/>
                    <a:pt x="1110782" y="47714"/>
                  </a:cubicBezTo>
                  <a:lnTo>
                    <a:pt x="1110782" y="1316143"/>
                  </a:lnTo>
                  <a:cubicBezTo>
                    <a:pt x="1110782" y="1328798"/>
                    <a:pt x="1105755" y="1340934"/>
                    <a:pt x="1096807" y="1349882"/>
                  </a:cubicBezTo>
                  <a:cubicBezTo>
                    <a:pt x="1087859" y="1358830"/>
                    <a:pt x="1075723" y="1363857"/>
                    <a:pt x="1063068" y="1363857"/>
                  </a:cubicBezTo>
                  <a:lnTo>
                    <a:pt x="47714" y="1363857"/>
                  </a:lnTo>
                  <a:cubicBezTo>
                    <a:pt x="35059" y="1363857"/>
                    <a:pt x="22923" y="1358830"/>
                    <a:pt x="13975" y="1349882"/>
                  </a:cubicBezTo>
                  <a:cubicBezTo>
                    <a:pt x="5027" y="1340934"/>
                    <a:pt x="0" y="1328798"/>
                    <a:pt x="0" y="1316143"/>
                  </a:cubicBezTo>
                  <a:lnTo>
                    <a:pt x="0" y="47714"/>
                  </a:lnTo>
                  <a:cubicBezTo>
                    <a:pt x="0" y="35059"/>
                    <a:pt x="5027" y="22923"/>
                    <a:pt x="13975" y="13975"/>
                  </a:cubicBezTo>
                  <a:cubicBezTo>
                    <a:pt x="22923" y="5027"/>
                    <a:pt x="35059" y="0"/>
                    <a:pt x="47714" y="0"/>
                  </a:cubicBezTo>
                  <a:close/>
                </a:path>
              </a:pathLst>
            </a:custGeom>
            <a:solidFill>
              <a:srgbClr val="598A74"/>
            </a:solidFill>
          </p:spPr>
        </p:sp>
        <p:sp>
          <p:nvSpPr>
            <p:cNvPr name="TextBox 11" id="11"/>
            <p:cNvSpPr txBox="true"/>
            <p:nvPr/>
          </p:nvSpPr>
          <p:spPr>
            <a:xfrm>
              <a:off x="0" y="-57150"/>
              <a:ext cx="1110782" cy="1421007"/>
            </a:xfrm>
            <a:prstGeom prst="rect">
              <a:avLst/>
            </a:prstGeom>
          </p:spPr>
          <p:txBody>
            <a:bodyPr anchor="ctr" rtlCol="false" tIns="127000" lIns="127000" bIns="127000" rIns="127000"/>
            <a:lstStyle/>
            <a:p>
              <a:pPr algn="ctr">
                <a:lnSpc>
                  <a:spcPts val="3219"/>
                </a:lnSpc>
              </a:pPr>
            </a:p>
          </p:txBody>
        </p:sp>
      </p:grpSp>
      <p:sp>
        <p:nvSpPr>
          <p:cNvPr name="TextBox 12" id="12"/>
          <p:cNvSpPr txBox="true"/>
          <p:nvPr/>
        </p:nvSpPr>
        <p:spPr>
          <a:xfrm rot="0">
            <a:off x="7207206" y="3598682"/>
            <a:ext cx="3855941" cy="449521"/>
          </a:xfrm>
          <a:prstGeom prst="rect">
            <a:avLst/>
          </a:prstGeom>
        </p:spPr>
        <p:txBody>
          <a:bodyPr anchor="t" rtlCol="false" tIns="0" lIns="0" bIns="0" rIns="0">
            <a:spAutoFit/>
          </a:bodyPr>
          <a:lstStyle/>
          <a:p>
            <a:pPr algn="ctr">
              <a:lnSpc>
                <a:spcPts val="3436"/>
              </a:lnSpc>
            </a:pPr>
            <a:r>
              <a:rPr lang="en-US" b="true" sz="2454">
                <a:solidFill>
                  <a:srgbClr val="231F20"/>
                </a:solidFill>
                <a:latin typeface="Poppins Bold"/>
                <a:ea typeface="Poppins Bold"/>
                <a:cs typeface="Poppins Bold"/>
                <a:sym typeface="Poppins Bold"/>
              </a:rPr>
              <a:t>Resultado Principal</a:t>
            </a:r>
          </a:p>
        </p:txBody>
      </p:sp>
      <p:sp>
        <p:nvSpPr>
          <p:cNvPr name="TextBox 13" id="13"/>
          <p:cNvSpPr txBox="true"/>
          <p:nvPr/>
        </p:nvSpPr>
        <p:spPr>
          <a:xfrm rot="0">
            <a:off x="1785281" y="5412018"/>
            <a:ext cx="4060188" cy="3863747"/>
          </a:xfrm>
          <a:prstGeom prst="rect">
            <a:avLst/>
          </a:prstGeom>
        </p:spPr>
        <p:txBody>
          <a:bodyPr anchor="t" rtlCol="false" tIns="0" lIns="0" bIns="0" rIns="0">
            <a:spAutoFit/>
          </a:bodyPr>
          <a:lstStyle/>
          <a:p>
            <a:pPr algn="ctr">
              <a:lnSpc>
                <a:spcPts val="2811"/>
              </a:lnSpc>
            </a:pPr>
            <a:r>
              <a:rPr lang="en-US" sz="2008">
                <a:solidFill>
                  <a:srgbClr val="FFFFFF"/>
                </a:solidFill>
                <a:latin typeface="Poppins"/>
                <a:ea typeface="Poppins"/>
                <a:cs typeface="Poppins"/>
                <a:sym typeface="Poppins"/>
              </a:rPr>
              <a:t>Results show that food trends follow different lifecycle patterns shaped by engagement behavior and cultural relevance. Some trends rise and fall quickly (like Feta), while others grow steadily and sustain interest (Matcha, Air Fryer). Differences reflect how novelty, utility, and influencer visibility shape a trend’s path. </a:t>
            </a:r>
          </a:p>
        </p:txBody>
      </p:sp>
      <p:sp>
        <p:nvSpPr>
          <p:cNvPr name="TextBox 14" id="14"/>
          <p:cNvSpPr txBox="true"/>
          <p:nvPr/>
        </p:nvSpPr>
        <p:spPr>
          <a:xfrm rot="0">
            <a:off x="12527547" y="5412018"/>
            <a:ext cx="3855941" cy="3863747"/>
          </a:xfrm>
          <a:prstGeom prst="rect">
            <a:avLst/>
          </a:prstGeom>
        </p:spPr>
        <p:txBody>
          <a:bodyPr anchor="t" rtlCol="false" tIns="0" lIns="0" bIns="0" rIns="0">
            <a:spAutoFit/>
          </a:bodyPr>
          <a:lstStyle/>
          <a:p>
            <a:pPr algn="ctr">
              <a:lnSpc>
                <a:spcPts val="2811"/>
              </a:lnSpc>
            </a:pPr>
            <a:r>
              <a:rPr lang="en-US" sz="2008">
                <a:solidFill>
                  <a:srgbClr val="FFFFFF"/>
                </a:solidFill>
                <a:latin typeface="Poppins"/>
                <a:ea typeface="Poppins"/>
                <a:cs typeface="Poppins"/>
                <a:sym typeface="Poppins"/>
              </a:rPr>
              <a:t>Trends diffuse differently across countries and platforms. Google captures early curiosity, YouTube increases visibility, and Reddit sustains discussion after peaks fade. Geographic patterns show that some trends spread widely while others remain localized or niche. </a:t>
            </a:r>
          </a:p>
        </p:txBody>
      </p:sp>
      <p:sp>
        <p:nvSpPr>
          <p:cNvPr name="TextBox 15" id="15"/>
          <p:cNvSpPr txBox="true"/>
          <p:nvPr/>
        </p:nvSpPr>
        <p:spPr>
          <a:xfrm rot="0">
            <a:off x="3670801" y="653622"/>
            <a:ext cx="10928751" cy="1099605"/>
          </a:xfrm>
          <a:prstGeom prst="rect">
            <a:avLst/>
          </a:prstGeom>
        </p:spPr>
        <p:txBody>
          <a:bodyPr anchor="t" rtlCol="false" tIns="0" lIns="0" bIns="0" rIns="0">
            <a:spAutoFit/>
          </a:bodyPr>
          <a:lstStyle/>
          <a:p>
            <a:pPr algn="ctr">
              <a:lnSpc>
                <a:spcPts val="7925"/>
              </a:lnSpc>
            </a:pPr>
            <a:r>
              <a:rPr lang="en-US" b="true" sz="7140" spc="-185">
                <a:solidFill>
                  <a:srgbClr val="0B523B"/>
                </a:solidFill>
                <a:latin typeface="Poppins Bold"/>
                <a:ea typeface="Poppins Bold"/>
                <a:cs typeface="Poppins Bold"/>
                <a:sym typeface="Poppins Bold"/>
              </a:rPr>
              <a:t>What Our Results Reveal</a:t>
            </a:r>
          </a:p>
        </p:txBody>
      </p:sp>
      <p:sp>
        <p:nvSpPr>
          <p:cNvPr name="AutoShape 16" id="16"/>
          <p:cNvSpPr/>
          <p:nvPr/>
        </p:nvSpPr>
        <p:spPr>
          <a:xfrm flipH="true">
            <a:off x="5289501" y="1902409"/>
            <a:ext cx="1501772" cy="1433455"/>
          </a:xfrm>
          <a:prstGeom prst="line">
            <a:avLst/>
          </a:prstGeom>
          <a:ln cap="flat" w="28575">
            <a:solidFill>
              <a:srgbClr val="0B523B"/>
            </a:solidFill>
            <a:prstDash val="solid"/>
            <a:headEnd type="none" len="sm" w="sm"/>
            <a:tailEnd type="arrow" len="sm" w="med"/>
          </a:ln>
        </p:spPr>
      </p:sp>
      <p:sp>
        <p:nvSpPr>
          <p:cNvPr name="AutoShape 17" id="17"/>
          <p:cNvSpPr/>
          <p:nvPr/>
        </p:nvSpPr>
        <p:spPr>
          <a:xfrm>
            <a:off x="11496727" y="1902409"/>
            <a:ext cx="1502271" cy="1433455"/>
          </a:xfrm>
          <a:prstGeom prst="line">
            <a:avLst/>
          </a:prstGeom>
          <a:ln cap="flat" w="28575">
            <a:solidFill>
              <a:srgbClr val="0B523B"/>
            </a:solidFill>
            <a:prstDash val="solid"/>
            <a:headEnd type="none" len="sm" w="sm"/>
            <a:tailEnd type="arrow" len="sm" w="med"/>
          </a:ln>
        </p:spPr>
      </p:sp>
      <p:sp>
        <p:nvSpPr>
          <p:cNvPr name="AutoShape 18" id="18"/>
          <p:cNvSpPr/>
          <p:nvPr/>
        </p:nvSpPr>
        <p:spPr>
          <a:xfrm>
            <a:off x="9135177" y="1902409"/>
            <a:ext cx="0" cy="719636"/>
          </a:xfrm>
          <a:prstGeom prst="line">
            <a:avLst/>
          </a:prstGeom>
          <a:ln cap="flat" w="28575">
            <a:solidFill>
              <a:srgbClr val="0B523B"/>
            </a:solidFill>
            <a:prstDash val="solid"/>
            <a:headEnd type="none" len="sm" w="sm"/>
            <a:tailEnd type="arrow" len="sm" w="med"/>
          </a:ln>
        </p:spPr>
      </p:sp>
      <p:grpSp>
        <p:nvGrpSpPr>
          <p:cNvPr name="Group 19" id="19"/>
          <p:cNvGrpSpPr/>
          <p:nvPr/>
        </p:nvGrpSpPr>
        <p:grpSpPr>
          <a:xfrm rot="0">
            <a:off x="6791273" y="2873299"/>
            <a:ext cx="4705453" cy="1734696"/>
            <a:chOff x="0" y="0"/>
            <a:chExt cx="1110782" cy="409497"/>
          </a:xfrm>
        </p:grpSpPr>
        <p:sp>
          <p:nvSpPr>
            <p:cNvPr name="Freeform 20" id="20"/>
            <p:cNvSpPr/>
            <p:nvPr/>
          </p:nvSpPr>
          <p:spPr>
            <a:xfrm flipH="false" flipV="false" rot="0">
              <a:off x="0" y="0"/>
              <a:ext cx="1110782" cy="409497"/>
            </a:xfrm>
            <a:custGeom>
              <a:avLst/>
              <a:gdLst/>
              <a:ahLst/>
              <a:cxnLst/>
              <a:rect r="r" b="b" t="t" l="l"/>
              <a:pathLst>
                <a:path h="409497" w="1110782">
                  <a:moveTo>
                    <a:pt x="27970" y="0"/>
                  </a:moveTo>
                  <a:lnTo>
                    <a:pt x="1082812" y="0"/>
                  </a:lnTo>
                  <a:cubicBezTo>
                    <a:pt x="1090230" y="0"/>
                    <a:pt x="1097344" y="2947"/>
                    <a:pt x="1102590" y="8192"/>
                  </a:cubicBezTo>
                  <a:cubicBezTo>
                    <a:pt x="1107835" y="13438"/>
                    <a:pt x="1110782" y="20552"/>
                    <a:pt x="1110782" y="27970"/>
                  </a:cubicBezTo>
                  <a:lnTo>
                    <a:pt x="1110782" y="381527"/>
                  </a:lnTo>
                  <a:cubicBezTo>
                    <a:pt x="1110782" y="396974"/>
                    <a:pt x="1098259" y="409497"/>
                    <a:pt x="1082812" y="409497"/>
                  </a:cubicBezTo>
                  <a:lnTo>
                    <a:pt x="27970" y="409497"/>
                  </a:lnTo>
                  <a:cubicBezTo>
                    <a:pt x="12523" y="409497"/>
                    <a:pt x="0" y="396974"/>
                    <a:pt x="0" y="381527"/>
                  </a:cubicBezTo>
                  <a:lnTo>
                    <a:pt x="0" y="27970"/>
                  </a:lnTo>
                  <a:cubicBezTo>
                    <a:pt x="0" y="12523"/>
                    <a:pt x="12523" y="0"/>
                    <a:pt x="27970" y="0"/>
                  </a:cubicBezTo>
                  <a:close/>
                </a:path>
              </a:pathLst>
            </a:custGeom>
            <a:solidFill>
              <a:srgbClr val="B9DBBA"/>
            </a:solidFill>
          </p:spPr>
        </p:sp>
        <p:sp>
          <p:nvSpPr>
            <p:cNvPr name="TextBox 21" id="21"/>
            <p:cNvSpPr txBox="true"/>
            <p:nvPr/>
          </p:nvSpPr>
          <p:spPr>
            <a:xfrm>
              <a:off x="0" y="-57150"/>
              <a:ext cx="1110782" cy="466647"/>
            </a:xfrm>
            <a:prstGeom prst="rect">
              <a:avLst/>
            </a:prstGeom>
          </p:spPr>
          <p:txBody>
            <a:bodyPr anchor="ctr" rtlCol="false" tIns="127000" lIns="127000" bIns="127000" rIns="127000"/>
            <a:lstStyle/>
            <a:p>
              <a:pPr algn="ctr">
                <a:lnSpc>
                  <a:spcPts val="3219"/>
                </a:lnSpc>
              </a:pPr>
              <a:r>
                <a:rPr lang="en-US" sz="2299">
                  <a:solidFill>
                    <a:srgbClr val="231F20"/>
                  </a:solidFill>
                  <a:latin typeface="Poppins"/>
                  <a:ea typeface="Poppins"/>
                  <a:cs typeface="Poppins"/>
                  <a:sym typeface="Poppins"/>
                </a:rPr>
                <a:t>RQ2: Can Early Signals Predict Popularity and Longevity</a:t>
              </a:r>
            </a:p>
          </p:txBody>
        </p:sp>
      </p:grpSp>
      <p:grpSp>
        <p:nvGrpSpPr>
          <p:cNvPr name="Group 22" id="22"/>
          <p:cNvGrpSpPr/>
          <p:nvPr/>
        </p:nvGrpSpPr>
        <p:grpSpPr>
          <a:xfrm rot="0">
            <a:off x="1480080" y="3481458"/>
            <a:ext cx="4705453" cy="1734696"/>
            <a:chOff x="0" y="0"/>
            <a:chExt cx="1110782" cy="409497"/>
          </a:xfrm>
        </p:grpSpPr>
        <p:sp>
          <p:nvSpPr>
            <p:cNvPr name="Freeform 23" id="23"/>
            <p:cNvSpPr/>
            <p:nvPr/>
          </p:nvSpPr>
          <p:spPr>
            <a:xfrm flipH="false" flipV="false" rot="0">
              <a:off x="0" y="0"/>
              <a:ext cx="1110782" cy="409497"/>
            </a:xfrm>
            <a:custGeom>
              <a:avLst/>
              <a:gdLst/>
              <a:ahLst/>
              <a:cxnLst/>
              <a:rect r="r" b="b" t="t" l="l"/>
              <a:pathLst>
                <a:path h="409497" w="1110782">
                  <a:moveTo>
                    <a:pt x="27970" y="0"/>
                  </a:moveTo>
                  <a:lnTo>
                    <a:pt x="1082812" y="0"/>
                  </a:lnTo>
                  <a:cubicBezTo>
                    <a:pt x="1090230" y="0"/>
                    <a:pt x="1097344" y="2947"/>
                    <a:pt x="1102590" y="8192"/>
                  </a:cubicBezTo>
                  <a:cubicBezTo>
                    <a:pt x="1107835" y="13438"/>
                    <a:pt x="1110782" y="20552"/>
                    <a:pt x="1110782" y="27970"/>
                  </a:cubicBezTo>
                  <a:lnTo>
                    <a:pt x="1110782" y="381527"/>
                  </a:lnTo>
                  <a:cubicBezTo>
                    <a:pt x="1110782" y="396974"/>
                    <a:pt x="1098259" y="409497"/>
                    <a:pt x="1082812" y="409497"/>
                  </a:cubicBezTo>
                  <a:lnTo>
                    <a:pt x="27970" y="409497"/>
                  </a:lnTo>
                  <a:cubicBezTo>
                    <a:pt x="12523" y="409497"/>
                    <a:pt x="0" y="396974"/>
                    <a:pt x="0" y="381527"/>
                  </a:cubicBezTo>
                  <a:lnTo>
                    <a:pt x="0" y="27970"/>
                  </a:lnTo>
                  <a:cubicBezTo>
                    <a:pt x="0" y="12523"/>
                    <a:pt x="12523" y="0"/>
                    <a:pt x="27970" y="0"/>
                  </a:cubicBezTo>
                  <a:close/>
                </a:path>
              </a:pathLst>
            </a:custGeom>
            <a:solidFill>
              <a:srgbClr val="B9DBBA"/>
            </a:solidFill>
          </p:spPr>
        </p:sp>
        <p:sp>
          <p:nvSpPr>
            <p:cNvPr name="TextBox 24" id="24"/>
            <p:cNvSpPr txBox="true"/>
            <p:nvPr/>
          </p:nvSpPr>
          <p:spPr>
            <a:xfrm>
              <a:off x="0" y="-57150"/>
              <a:ext cx="1110782" cy="466647"/>
            </a:xfrm>
            <a:prstGeom prst="rect">
              <a:avLst/>
            </a:prstGeom>
          </p:spPr>
          <p:txBody>
            <a:bodyPr anchor="ctr" rtlCol="false" tIns="127000" lIns="127000" bIns="127000" rIns="127000"/>
            <a:lstStyle/>
            <a:p>
              <a:pPr algn="ctr">
                <a:lnSpc>
                  <a:spcPts val="3219"/>
                </a:lnSpc>
              </a:pPr>
              <a:r>
                <a:rPr lang="en-US" sz="2299">
                  <a:solidFill>
                    <a:srgbClr val="231F20"/>
                  </a:solidFill>
                  <a:latin typeface="Poppins"/>
                  <a:ea typeface="Poppins"/>
                  <a:cs typeface="Poppins"/>
                  <a:sym typeface="Poppins"/>
                </a:rPr>
                <a:t>RQ1: What Drives the Rise and Decline of Food Trends?</a:t>
              </a:r>
            </a:p>
          </p:txBody>
        </p:sp>
      </p:grpSp>
      <p:grpSp>
        <p:nvGrpSpPr>
          <p:cNvPr name="Group 25" id="25"/>
          <p:cNvGrpSpPr/>
          <p:nvPr/>
        </p:nvGrpSpPr>
        <p:grpSpPr>
          <a:xfrm rot="0">
            <a:off x="12102467" y="3481458"/>
            <a:ext cx="4705453" cy="1734696"/>
            <a:chOff x="0" y="0"/>
            <a:chExt cx="1110782" cy="409497"/>
          </a:xfrm>
        </p:grpSpPr>
        <p:sp>
          <p:nvSpPr>
            <p:cNvPr name="Freeform 26" id="26"/>
            <p:cNvSpPr/>
            <p:nvPr/>
          </p:nvSpPr>
          <p:spPr>
            <a:xfrm flipH="false" flipV="false" rot="0">
              <a:off x="0" y="0"/>
              <a:ext cx="1110782" cy="409497"/>
            </a:xfrm>
            <a:custGeom>
              <a:avLst/>
              <a:gdLst/>
              <a:ahLst/>
              <a:cxnLst/>
              <a:rect r="r" b="b" t="t" l="l"/>
              <a:pathLst>
                <a:path h="409497" w="1110782">
                  <a:moveTo>
                    <a:pt x="27970" y="0"/>
                  </a:moveTo>
                  <a:lnTo>
                    <a:pt x="1082812" y="0"/>
                  </a:lnTo>
                  <a:cubicBezTo>
                    <a:pt x="1090230" y="0"/>
                    <a:pt x="1097344" y="2947"/>
                    <a:pt x="1102590" y="8192"/>
                  </a:cubicBezTo>
                  <a:cubicBezTo>
                    <a:pt x="1107835" y="13438"/>
                    <a:pt x="1110782" y="20552"/>
                    <a:pt x="1110782" y="27970"/>
                  </a:cubicBezTo>
                  <a:lnTo>
                    <a:pt x="1110782" y="381527"/>
                  </a:lnTo>
                  <a:cubicBezTo>
                    <a:pt x="1110782" y="396974"/>
                    <a:pt x="1098259" y="409497"/>
                    <a:pt x="1082812" y="409497"/>
                  </a:cubicBezTo>
                  <a:lnTo>
                    <a:pt x="27970" y="409497"/>
                  </a:lnTo>
                  <a:cubicBezTo>
                    <a:pt x="12523" y="409497"/>
                    <a:pt x="0" y="396974"/>
                    <a:pt x="0" y="381527"/>
                  </a:cubicBezTo>
                  <a:lnTo>
                    <a:pt x="0" y="27970"/>
                  </a:lnTo>
                  <a:cubicBezTo>
                    <a:pt x="0" y="12523"/>
                    <a:pt x="12523" y="0"/>
                    <a:pt x="27970" y="0"/>
                  </a:cubicBezTo>
                  <a:close/>
                </a:path>
              </a:pathLst>
            </a:custGeom>
            <a:solidFill>
              <a:srgbClr val="B9DBBA"/>
            </a:solidFill>
          </p:spPr>
        </p:sp>
        <p:sp>
          <p:nvSpPr>
            <p:cNvPr name="TextBox 27" id="27"/>
            <p:cNvSpPr txBox="true"/>
            <p:nvPr/>
          </p:nvSpPr>
          <p:spPr>
            <a:xfrm>
              <a:off x="0" y="-57150"/>
              <a:ext cx="1110782" cy="466647"/>
            </a:xfrm>
            <a:prstGeom prst="rect">
              <a:avLst/>
            </a:prstGeom>
          </p:spPr>
          <p:txBody>
            <a:bodyPr anchor="ctr" rtlCol="false" tIns="127000" lIns="127000" bIns="127000" rIns="127000"/>
            <a:lstStyle/>
            <a:p>
              <a:pPr algn="ctr">
                <a:lnSpc>
                  <a:spcPts val="3219"/>
                </a:lnSpc>
              </a:pPr>
              <a:r>
                <a:rPr lang="en-US" sz="2299">
                  <a:solidFill>
                    <a:srgbClr val="231F20"/>
                  </a:solidFill>
                  <a:latin typeface="Poppins"/>
                  <a:ea typeface="Poppins"/>
                  <a:cs typeface="Poppins"/>
                  <a:sym typeface="Poppins"/>
                </a:rPr>
                <a:t>RQ3: How Do Food Trends Spread Across Regions and Platforms</a:t>
              </a:r>
            </a:p>
          </p:txBody>
        </p:sp>
      </p:gr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p:cSld>
    <p:bg>
      <p:bgPr>
        <a:solidFill>
          <a:srgbClr val="0B523B"/>
        </a:solidFill>
      </p:bgPr>
    </p:bg>
    <p:spTree>
      <p:nvGrpSpPr>
        <p:cNvPr id="1" name=""/>
        <p:cNvGrpSpPr/>
        <p:nvPr/>
      </p:nvGrpSpPr>
      <p:grpSpPr>
        <a:xfrm>
          <a:off x="0" y="0"/>
          <a:ext cx="0" cy="0"/>
          <a:chOff x="0" y="0"/>
          <a:chExt cx="0" cy="0"/>
        </a:xfrm>
      </p:grpSpPr>
      <p:grpSp>
        <p:nvGrpSpPr>
          <p:cNvPr name="Group 2" id="2"/>
          <p:cNvGrpSpPr/>
          <p:nvPr/>
        </p:nvGrpSpPr>
        <p:grpSpPr>
          <a:xfrm rot="0">
            <a:off x="0" y="0"/>
            <a:ext cx="9079519" cy="5089554"/>
            <a:chOff x="0" y="0"/>
            <a:chExt cx="3312233" cy="1856683"/>
          </a:xfrm>
        </p:grpSpPr>
        <p:sp>
          <p:nvSpPr>
            <p:cNvPr name="Freeform 3" id="3"/>
            <p:cNvSpPr/>
            <p:nvPr/>
          </p:nvSpPr>
          <p:spPr>
            <a:xfrm flipH="false" flipV="false" rot="0">
              <a:off x="0" y="0"/>
              <a:ext cx="3312233" cy="1856683"/>
            </a:xfrm>
            <a:custGeom>
              <a:avLst/>
              <a:gdLst/>
              <a:ahLst/>
              <a:cxnLst/>
              <a:rect r="r" b="b" t="t" l="l"/>
              <a:pathLst>
                <a:path h="1856683" w="3312233">
                  <a:moveTo>
                    <a:pt x="0" y="0"/>
                  </a:moveTo>
                  <a:lnTo>
                    <a:pt x="3312233" y="0"/>
                  </a:lnTo>
                  <a:lnTo>
                    <a:pt x="3312233" y="1856683"/>
                  </a:lnTo>
                  <a:lnTo>
                    <a:pt x="0" y="1856683"/>
                  </a:lnTo>
                  <a:close/>
                </a:path>
              </a:pathLst>
            </a:custGeom>
            <a:solidFill>
              <a:srgbClr val="B9DBBA"/>
            </a:solidFill>
          </p:spPr>
        </p:sp>
      </p:grpSp>
      <p:grpSp>
        <p:nvGrpSpPr>
          <p:cNvPr name="Group 4" id="4"/>
          <p:cNvGrpSpPr/>
          <p:nvPr/>
        </p:nvGrpSpPr>
        <p:grpSpPr>
          <a:xfrm rot="0">
            <a:off x="9208481" y="5197446"/>
            <a:ext cx="9079519" cy="5089554"/>
            <a:chOff x="0" y="0"/>
            <a:chExt cx="3312233" cy="1856683"/>
          </a:xfrm>
        </p:grpSpPr>
        <p:sp>
          <p:nvSpPr>
            <p:cNvPr name="Freeform 5" id="5"/>
            <p:cNvSpPr/>
            <p:nvPr/>
          </p:nvSpPr>
          <p:spPr>
            <a:xfrm flipH="false" flipV="false" rot="0">
              <a:off x="0" y="0"/>
              <a:ext cx="3312233" cy="1856683"/>
            </a:xfrm>
            <a:custGeom>
              <a:avLst/>
              <a:gdLst/>
              <a:ahLst/>
              <a:cxnLst/>
              <a:rect r="r" b="b" t="t" l="l"/>
              <a:pathLst>
                <a:path h="1856683" w="3312233">
                  <a:moveTo>
                    <a:pt x="0" y="0"/>
                  </a:moveTo>
                  <a:lnTo>
                    <a:pt x="3312233" y="0"/>
                  </a:lnTo>
                  <a:lnTo>
                    <a:pt x="3312233" y="1856683"/>
                  </a:lnTo>
                  <a:lnTo>
                    <a:pt x="0" y="1856683"/>
                  </a:lnTo>
                  <a:close/>
                </a:path>
              </a:pathLst>
            </a:custGeom>
            <a:solidFill>
              <a:srgbClr val="B9DBBA"/>
            </a:solidFill>
          </p:spPr>
        </p:sp>
      </p:grpSp>
      <p:grpSp>
        <p:nvGrpSpPr>
          <p:cNvPr name="Group 6" id="6"/>
          <p:cNvGrpSpPr>
            <a:grpSpLocks noChangeAspect="true"/>
          </p:cNvGrpSpPr>
          <p:nvPr/>
        </p:nvGrpSpPr>
        <p:grpSpPr>
          <a:xfrm rot="-10923">
            <a:off x="5887624" y="1897659"/>
            <a:ext cx="3186840" cy="3186840"/>
            <a:chOff x="0" y="0"/>
            <a:chExt cx="14400530" cy="14400530"/>
          </a:xfrm>
        </p:grpSpPr>
        <p:sp>
          <p:nvSpPr>
            <p:cNvPr name="Freeform 7" id="7"/>
            <p:cNvSpPr/>
            <p:nvPr/>
          </p:nvSpPr>
          <p:spPr>
            <a:xfrm flipH="false" flipV="false" rot="0">
              <a:off x="0" y="0"/>
              <a:ext cx="14399261" cy="14399261"/>
            </a:xfrm>
            <a:custGeom>
              <a:avLst/>
              <a:gdLst/>
              <a:ahLst/>
              <a:cxnLst/>
              <a:rect r="r" b="b" t="t" l="l"/>
              <a:pathLst>
                <a:path h="14399261" w="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0B523B"/>
            </a:solidFill>
          </p:spPr>
        </p:sp>
      </p:grpSp>
      <p:grpSp>
        <p:nvGrpSpPr>
          <p:cNvPr name="Group 8" id="8"/>
          <p:cNvGrpSpPr>
            <a:grpSpLocks noChangeAspect="true"/>
          </p:cNvGrpSpPr>
          <p:nvPr/>
        </p:nvGrpSpPr>
        <p:grpSpPr>
          <a:xfrm rot="10789076">
            <a:off x="9213536" y="5202501"/>
            <a:ext cx="3186840" cy="3186840"/>
            <a:chOff x="0" y="0"/>
            <a:chExt cx="14400530" cy="14400530"/>
          </a:xfrm>
        </p:grpSpPr>
        <p:sp>
          <p:nvSpPr>
            <p:cNvPr name="Freeform 9" id="9"/>
            <p:cNvSpPr/>
            <p:nvPr/>
          </p:nvSpPr>
          <p:spPr>
            <a:xfrm flipH="false" flipV="false" rot="0">
              <a:off x="0" y="0"/>
              <a:ext cx="14399261" cy="14399261"/>
            </a:xfrm>
            <a:custGeom>
              <a:avLst/>
              <a:gdLst/>
              <a:ahLst/>
              <a:cxnLst/>
              <a:rect r="r" b="b" t="t" l="l"/>
              <a:pathLst>
                <a:path h="14399261" w="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0B523B"/>
            </a:solidFill>
          </p:spPr>
        </p:sp>
      </p:grpSp>
      <p:grpSp>
        <p:nvGrpSpPr>
          <p:cNvPr name="Group 10" id="10"/>
          <p:cNvGrpSpPr>
            <a:grpSpLocks noChangeAspect="true"/>
          </p:cNvGrpSpPr>
          <p:nvPr/>
        </p:nvGrpSpPr>
        <p:grpSpPr>
          <a:xfrm rot="5389076">
            <a:off x="9213536" y="1897659"/>
            <a:ext cx="3186840" cy="3186840"/>
            <a:chOff x="0" y="0"/>
            <a:chExt cx="14400530" cy="14400530"/>
          </a:xfrm>
        </p:grpSpPr>
        <p:sp>
          <p:nvSpPr>
            <p:cNvPr name="Freeform 11" id="11"/>
            <p:cNvSpPr/>
            <p:nvPr/>
          </p:nvSpPr>
          <p:spPr>
            <a:xfrm flipH="false" flipV="false" rot="0">
              <a:off x="0" y="0"/>
              <a:ext cx="14399261" cy="14399261"/>
            </a:xfrm>
            <a:custGeom>
              <a:avLst/>
              <a:gdLst/>
              <a:ahLst/>
              <a:cxnLst/>
              <a:rect r="r" b="b" t="t" l="l"/>
              <a:pathLst>
                <a:path h="14399261" w="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B9DBBA"/>
            </a:solidFill>
          </p:spPr>
        </p:sp>
      </p:grpSp>
      <p:grpSp>
        <p:nvGrpSpPr>
          <p:cNvPr name="Group 12" id="12"/>
          <p:cNvGrpSpPr>
            <a:grpSpLocks noChangeAspect="true"/>
          </p:cNvGrpSpPr>
          <p:nvPr/>
        </p:nvGrpSpPr>
        <p:grpSpPr>
          <a:xfrm rot="-5410923">
            <a:off x="5887624" y="5202501"/>
            <a:ext cx="3186840" cy="3186840"/>
            <a:chOff x="0" y="0"/>
            <a:chExt cx="14400530" cy="14400530"/>
          </a:xfrm>
        </p:grpSpPr>
        <p:sp>
          <p:nvSpPr>
            <p:cNvPr name="Freeform 13" id="13"/>
            <p:cNvSpPr/>
            <p:nvPr/>
          </p:nvSpPr>
          <p:spPr>
            <a:xfrm flipH="false" flipV="false" rot="0">
              <a:off x="0" y="0"/>
              <a:ext cx="14399261" cy="14399261"/>
            </a:xfrm>
            <a:custGeom>
              <a:avLst/>
              <a:gdLst/>
              <a:ahLst/>
              <a:cxnLst/>
              <a:rect r="r" b="b" t="t" l="l"/>
              <a:pathLst>
                <a:path h="14399261" w="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B9DBBA"/>
            </a:solidFill>
          </p:spPr>
        </p:sp>
      </p:grpSp>
      <p:sp>
        <p:nvSpPr>
          <p:cNvPr name="TextBox 14" id="14"/>
          <p:cNvSpPr txBox="true"/>
          <p:nvPr/>
        </p:nvSpPr>
        <p:spPr>
          <a:xfrm rot="0">
            <a:off x="6306024" y="3095601"/>
            <a:ext cx="2350040" cy="762381"/>
          </a:xfrm>
          <a:prstGeom prst="rect">
            <a:avLst/>
          </a:prstGeom>
        </p:spPr>
        <p:txBody>
          <a:bodyPr anchor="t" rtlCol="false" tIns="0" lIns="0" bIns="0" rIns="0">
            <a:spAutoFit/>
          </a:bodyPr>
          <a:lstStyle/>
          <a:p>
            <a:pPr algn="ctr">
              <a:lnSpc>
                <a:spcPts val="2951"/>
              </a:lnSpc>
            </a:pPr>
            <a:r>
              <a:rPr lang="en-US" b="true" sz="2399" spc="23">
                <a:solidFill>
                  <a:srgbClr val="B9DBBA"/>
                </a:solidFill>
                <a:latin typeface="Poppins Bold"/>
                <a:ea typeface="Poppins Bold"/>
                <a:cs typeface="Poppins Bold"/>
                <a:sym typeface="Poppins Bold"/>
              </a:rPr>
              <a:t>THEORETICAL</a:t>
            </a:r>
          </a:p>
          <a:p>
            <a:pPr algn="ctr" marL="0" indent="0" lvl="1">
              <a:lnSpc>
                <a:spcPts val="2951"/>
              </a:lnSpc>
            </a:pPr>
            <a:r>
              <a:rPr lang="en-US" b="true" sz="2399" spc="23">
                <a:solidFill>
                  <a:srgbClr val="B9DBBA"/>
                </a:solidFill>
                <a:latin typeface="Poppins Bold"/>
                <a:ea typeface="Poppins Bold"/>
                <a:cs typeface="Poppins Bold"/>
                <a:sym typeface="Poppins Bold"/>
              </a:rPr>
              <a:t>IMPLICATIONS</a:t>
            </a:r>
          </a:p>
        </p:txBody>
      </p:sp>
      <p:sp>
        <p:nvSpPr>
          <p:cNvPr name="TextBox 15" id="15"/>
          <p:cNvSpPr txBox="true"/>
          <p:nvPr/>
        </p:nvSpPr>
        <p:spPr>
          <a:xfrm rot="0">
            <a:off x="9389944" y="2947773"/>
            <a:ext cx="2834024" cy="1067562"/>
          </a:xfrm>
          <a:prstGeom prst="rect">
            <a:avLst/>
          </a:prstGeom>
        </p:spPr>
        <p:txBody>
          <a:bodyPr anchor="t" rtlCol="false" tIns="0" lIns="0" bIns="0" rIns="0">
            <a:spAutoFit/>
          </a:bodyPr>
          <a:lstStyle/>
          <a:p>
            <a:pPr algn="ctr">
              <a:lnSpc>
                <a:spcPts val="2829"/>
              </a:lnSpc>
            </a:pPr>
            <a:r>
              <a:rPr lang="en-US" b="true" sz="2300" spc="23">
                <a:solidFill>
                  <a:srgbClr val="0B523B"/>
                </a:solidFill>
                <a:latin typeface="Poppins Bold"/>
                <a:ea typeface="Poppins Bold"/>
                <a:cs typeface="Poppins Bold"/>
                <a:sym typeface="Poppins Bold"/>
              </a:rPr>
              <a:t>SCIENTIFIC AND</a:t>
            </a:r>
          </a:p>
          <a:p>
            <a:pPr algn="ctr">
              <a:lnSpc>
                <a:spcPts val="2829"/>
              </a:lnSpc>
            </a:pPr>
            <a:r>
              <a:rPr lang="en-US" b="true" sz="2300" spc="23">
                <a:solidFill>
                  <a:srgbClr val="0B523B"/>
                </a:solidFill>
                <a:latin typeface="Poppins Bold"/>
                <a:ea typeface="Poppins Bold"/>
                <a:cs typeface="Poppins Bold"/>
                <a:sym typeface="Poppins Bold"/>
              </a:rPr>
              <a:t>METHODOLOGICAL</a:t>
            </a:r>
          </a:p>
          <a:p>
            <a:pPr algn="ctr" marL="0" indent="0" lvl="1">
              <a:lnSpc>
                <a:spcPts val="2829"/>
              </a:lnSpc>
              <a:spcBef>
                <a:spcPct val="0"/>
              </a:spcBef>
            </a:pPr>
            <a:r>
              <a:rPr lang="en-US" b="true" sz="2300" spc="23">
                <a:solidFill>
                  <a:srgbClr val="0B523B"/>
                </a:solidFill>
                <a:latin typeface="Poppins Bold"/>
                <a:ea typeface="Poppins Bold"/>
                <a:cs typeface="Poppins Bold"/>
                <a:sym typeface="Poppins Bold"/>
              </a:rPr>
              <a:t>IMPLIFICATIONS</a:t>
            </a:r>
          </a:p>
        </p:txBody>
      </p:sp>
      <p:sp>
        <p:nvSpPr>
          <p:cNvPr name="TextBox 16" id="16"/>
          <p:cNvSpPr txBox="true"/>
          <p:nvPr/>
        </p:nvSpPr>
        <p:spPr>
          <a:xfrm rot="0">
            <a:off x="6306024" y="6214705"/>
            <a:ext cx="2350040" cy="1133856"/>
          </a:xfrm>
          <a:prstGeom prst="rect">
            <a:avLst/>
          </a:prstGeom>
        </p:spPr>
        <p:txBody>
          <a:bodyPr anchor="t" rtlCol="false" tIns="0" lIns="0" bIns="0" rIns="0">
            <a:spAutoFit/>
          </a:bodyPr>
          <a:lstStyle/>
          <a:p>
            <a:pPr algn="ctr">
              <a:lnSpc>
                <a:spcPts val="2952"/>
              </a:lnSpc>
            </a:pPr>
            <a:r>
              <a:rPr lang="en-US" b="true" sz="2400" spc="24">
                <a:solidFill>
                  <a:srgbClr val="0B523B"/>
                </a:solidFill>
                <a:latin typeface="Poppins Bold"/>
                <a:ea typeface="Poppins Bold"/>
                <a:cs typeface="Poppins Bold"/>
                <a:sym typeface="Poppins Bold"/>
              </a:rPr>
              <a:t>ETHICAL AND SOCIETAL</a:t>
            </a:r>
          </a:p>
          <a:p>
            <a:pPr algn="ctr" marL="0" indent="0" lvl="1">
              <a:lnSpc>
                <a:spcPts val="2952"/>
              </a:lnSpc>
              <a:spcBef>
                <a:spcPct val="0"/>
              </a:spcBef>
            </a:pPr>
            <a:r>
              <a:rPr lang="en-US" b="true" sz="2400" spc="24">
                <a:solidFill>
                  <a:srgbClr val="0B523B"/>
                </a:solidFill>
                <a:latin typeface="Poppins Bold"/>
                <a:ea typeface="Poppins Bold"/>
                <a:cs typeface="Poppins Bold"/>
                <a:sym typeface="Poppins Bold"/>
              </a:rPr>
              <a:t>IMPLICATIONS</a:t>
            </a:r>
          </a:p>
        </p:txBody>
      </p:sp>
      <p:sp>
        <p:nvSpPr>
          <p:cNvPr name="TextBox 17" id="17"/>
          <p:cNvSpPr txBox="true"/>
          <p:nvPr/>
        </p:nvSpPr>
        <p:spPr>
          <a:xfrm rot="0">
            <a:off x="9657304" y="6586180"/>
            <a:ext cx="2299303" cy="390906"/>
          </a:xfrm>
          <a:prstGeom prst="rect">
            <a:avLst/>
          </a:prstGeom>
        </p:spPr>
        <p:txBody>
          <a:bodyPr anchor="t" rtlCol="false" tIns="0" lIns="0" bIns="0" rIns="0">
            <a:spAutoFit/>
          </a:bodyPr>
          <a:lstStyle/>
          <a:p>
            <a:pPr algn="ctr" marL="0" indent="0" lvl="1">
              <a:lnSpc>
                <a:spcPts val="2952"/>
              </a:lnSpc>
              <a:spcBef>
                <a:spcPct val="0"/>
              </a:spcBef>
            </a:pPr>
            <a:r>
              <a:rPr lang="en-US" b="true" sz="2400" spc="24">
                <a:solidFill>
                  <a:srgbClr val="B9DBBA"/>
                </a:solidFill>
                <a:latin typeface="Poppins Bold"/>
                <a:ea typeface="Poppins Bold"/>
                <a:cs typeface="Poppins Bold"/>
                <a:sym typeface="Poppins Bold"/>
              </a:rPr>
              <a:t>LIMITATIONS</a:t>
            </a:r>
          </a:p>
        </p:txBody>
      </p:sp>
      <p:sp>
        <p:nvSpPr>
          <p:cNvPr name="TextBox 18" id="18"/>
          <p:cNvSpPr txBox="true"/>
          <p:nvPr/>
        </p:nvSpPr>
        <p:spPr>
          <a:xfrm rot="0">
            <a:off x="1028700" y="1307200"/>
            <a:ext cx="4510969" cy="3347086"/>
          </a:xfrm>
          <a:prstGeom prst="rect">
            <a:avLst/>
          </a:prstGeom>
        </p:spPr>
        <p:txBody>
          <a:bodyPr anchor="t" rtlCol="false" tIns="0" lIns="0" bIns="0" rIns="0">
            <a:spAutoFit/>
          </a:bodyPr>
          <a:lstStyle/>
          <a:p>
            <a:pPr algn="l" marL="453387" indent="-226693" lvl="1">
              <a:lnSpc>
                <a:spcPts val="2939"/>
              </a:lnSpc>
              <a:buFont typeface="Arial"/>
              <a:buChar char="•"/>
            </a:pPr>
            <a:r>
              <a:rPr lang="en-US" sz="2099">
                <a:solidFill>
                  <a:srgbClr val="231F20"/>
                </a:solidFill>
                <a:latin typeface="Poppins"/>
                <a:ea typeface="Poppins"/>
                <a:cs typeface="Poppins"/>
                <a:sym typeface="Poppins"/>
              </a:rPr>
              <a:t>Online platforms compress trend adoption lifecycle</a:t>
            </a:r>
          </a:p>
          <a:p>
            <a:pPr algn="l" marL="453387" indent="-226693" lvl="1">
              <a:lnSpc>
                <a:spcPts val="2939"/>
              </a:lnSpc>
              <a:buFont typeface="Arial"/>
              <a:buChar char="•"/>
            </a:pPr>
            <a:r>
              <a:rPr lang="en-US" sz="2099">
                <a:solidFill>
                  <a:srgbClr val="231F20"/>
                </a:solidFill>
                <a:latin typeface="Poppins"/>
                <a:ea typeface="Poppins"/>
                <a:cs typeface="Poppins"/>
                <a:sym typeface="Poppins"/>
              </a:rPr>
              <a:t>Trends follow S-curve with overlapping user groups</a:t>
            </a:r>
          </a:p>
          <a:p>
            <a:pPr algn="l" marL="453387" indent="-226693" lvl="1">
              <a:lnSpc>
                <a:spcPts val="2939"/>
              </a:lnSpc>
              <a:buFont typeface="Arial"/>
              <a:buChar char="•"/>
            </a:pPr>
            <a:r>
              <a:rPr lang="en-US" sz="2099">
                <a:solidFill>
                  <a:srgbClr val="231F20"/>
                </a:solidFill>
                <a:latin typeface="Poppins"/>
                <a:ea typeface="Poppins"/>
                <a:cs typeface="Poppins"/>
                <a:sym typeface="Poppins"/>
              </a:rPr>
              <a:t>Platforms map onto stages:</a:t>
            </a:r>
          </a:p>
          <a:p>
            <a:pPr algn="l" marL="906774" indent="-302258" lvl="2">
              <a:lnSpc>
                <a:spcPts val="2939"/>
              </a:lnSpc>
              <a:buFont typeface="Arial"/>
              <a:buChar char="⚬"/>
            </a:pPr>
            <a:r>
              <a:rPr lang="en-US" sz="2099">
                <a:solidFill>
                  <a:srgbClr val="231F20"/>
                </a:solidFill>
                <a:latin typeface="Poppins"/>
                <a:ea typeface="Poppins"/>
                <a:cs typeface="Poppins"/>
                <a:sym typeface="Poppins"/>
              </a:rPr>
              <a:t>Google → curiosity</a:t>
            </a:r>
          </a:p>
          <a:p>
            <a:pPr algn="l" marL="906774" indent="-302258" lvl="2">
              <a:lnSpc>
                <a:spcPts val="2939"/>
              </a:lnSpc>
              <a:buFont typeface="Arial"/>
              <a:buChar char="⚬"/>
            </a:pPr>
            <a:r>
              <a:rPr lang="en-US" sz="2099">
                <a:solidFill>
                  <a:srgbClr val="231F20"/>
                </a:solidFill>
                <a:latin typeface="Poppins"/>
                <a:ea typeface="Poppins"/>
                <a:cs typeface="Poppins"/>
                <a:sym typeface="Poppins"/>
              </a:rPr>
              <a:t>YouTube → growing visibility</a:t>
            </a:r>
          </a:p>
          <a:p>
            <a:pPr algn="l" marL="906774" indent="-302258" lvl="2">
              <a:lnSpc>
                <a:spcPts val="2939"/>
              </a:lnSpc>
              <a:buFont typeface="Arial"/>
              <a:buChar char="⚬"/>
            </a:pPr>
            <a:r>
              <a:rPr lang="en-US" sz="2099">
                <a:solidFill>
                  <a:srgbClr val="231F20"/>
                </a:solidFill>
                <a:latin typeface="Poppins"/>
                <a:ea typeface="Poppins"/>
                <a:cs typeface="Poppins"/>
                <a:sym typeface="Poppins"/>
              </a:rPr>
              <a:t>Reddit → discussion</a:t>
            </a:r>
          </a:p>
        </p:txBody>
      </p:sp>
      <p:sp>
        <p:nvSpPr>
          <p:cNvPr name="TextBox 19" id="19"/>
          <p:cNvSpPr txBox="true"/>
          <p:nvPr/>
        </p:nvSpPr>
        <p:spPr>
          <a:xfrm rot="0">
            <a:off x="12748331" y="1307200"/>
            <a:ext cx="4514771" cy="3347086"/>
          </a:xfrm>
          <a:prstGeom prst="rect">
            <a:avLst/>
          </a:prstGeom>
        </p:spPr>
        <p:txBody>
          <a:bodyPr anchor="t" rtlCol="false" tIns="0" lIns="0" bIns="0" rIns="0">
            <a:spAutoFit/>
          </a:bodyPr>
          <a:lstStyle/>
          <a:p>
            <a:pPr algn="l" marL="453387" indent="-226693" lvl="1">
              <a:lnSpc>
                <a:spcPts val="2939"/>
              </a:lnSpc>
              <a:buFont typeface="Arial"/>
              <a:buChar char="•"/>
            </a:pPr>
            <a:r>
              <a:rPr lang="en-US" sz="2099">
                <a:solidFill>
                  <a:srgbClr val="DAE8D4"/>
                </a:solidFill>
                <a:latin typeface="Poppins"/>
                <a:ea typeface="Poppins"/>
                <a:cs typeface="Poppins"/>
                <a:sym typeface="Poppins"/>
              </a:rPr>
              <a:t>3 data sources provides complete lifecycle picture</a:t>
            </a:r>
          </a:p>
          <a:p>
            <a:pPr algn="l" marL="453387" indent="-226693" lvl="1">
              <a:lnSpc>
                <a:spcPts val="2939"/>
              </a:lnSpc>
              <a:buFont typeface="Arial"/>
              <a:buChar char="•"/>
            </a:pPr>
            <a:r>
              <a:rPr lang="en-US" sz="2099">
                <a:solidFill>
                  <a:srgbClr val="DAE8D4"/>
                </a:solidFill>
                <a:latin typeface="Poppins"/>
                <a:ea typeface="Poppins"/>
                <a:cs typeface="Poppins"/>
                <a:sym typeface="Poppins"/>
              </a:rPr>
              <a:t>Search to visibility to conversation forms a predictable sequence</a:t>
            </a:r>
          </a:p>
          <a:p>
            <a:pPr algn="l" marL="453387" indent="-226693" lvl="1">
              <a:lnSpc>
                <a:spcPts val="2939"/>
              </a:lnSpc>
              <a:buFont typeface="Arial"/>
              <a:buChar char="•"/>
            </a:pPr>
            <a:r>
              <a:rPr lang="en-US" sz="2099">
                <a:solidFill>
                  <a:srgbClr val="DAE8D4"/>
                </a:solidFill>
                <a:latin typeface="Poppins"/>
                <a:ea typeface="Poppins"/>
                <a:cs typeface="Poppins"/>
                <a:sym typeface="Poppins"/>
              </a:rPr>
              <a:t>Early signals help predict later engagement</a:t>
            </a:r>
          </a:p>
          <a:p>
            <a:pPr algn="l" marL="453387" indent="-226693" lvl="1">
              <a:lnSpc>
                <a:spcPts val="2939"/>
              </a:lnSpc>
              <a:buFont typeface="Arial"/>
              <a:buChar char="•"/>
            </a:pPr>
            <a:r>
              <a:rPr lang="en-US" sz="2099">
                <a:solidFill>
                  <a:srgbClr val="DAE8D4"/>
                </a:solidFill>
                <a:latin typeface="Poppins"/>
                <a:ea typeface="Poppins"/>
                <a:cs typeface="Poppins"/>
                <a:sym typeface="Poppins"/>
              </a:rPr>
              <a:t>Approach is reproducible and fits social science standards</a:t>
            </a:r>
          </a:p>
        </p:txBody>
      </p:sp>
      <p:sp>
        <p:nvSpPr>
          <p:cNvPr name="TextBox 20" id="20"/>
          <p:cNvSpPr txBox="true"/>
          <p:nvPr/>
        </p:nvSpPr>
        <p:spPr>
          <a:xfrm rot="0">
            <a:off x="1028700" y="5761302"/>
            <a:ext cx="4510969" cy="2975610"/>
          </a:xfrm>
          <a:prstGeom prst="rect">
            <a:avLst/>
          </a:prstGeom>
        </p:spPr>
        <p:txBody>
          <a:bodyPr anchor="t" rtlCol="false" tIns="0" lIns="0" bIns="0" rIns="0">
            <a:spAutoFit/>
          </a:bodyPr>
          <a:lstStyle/>
          <a:p>
            <a:pPr algn="l" marL="453387" indent="-226693" lvl="1">
              <a:lnSpc>
                <a:spcPts val="2939"/>
              </a:lnSpc>
              <a:buFont typeface="Arial"/>
              <a:buChar char="•"/>
            </a:pPr>
            <a:r>
              <a:rPr lang="en-US" sz="2099">
                <a:solidFill>
                  <a:srgbClr val="DAE8D4"/>
                </a:solidFill>
                <a:latin typeface="Poppins"/>
                <a:ea typeface="Poppins"/>
                <a:cs typeface="Poppins"/>
                <a:sym typeface="Poppins"/>
              </a:rPr>
              <a:t>Digital data is not globally representative</a:t>
            </a:r>
          </a:p>
          <a:p>
            <a:pPr algn="l" marL="453387" indent="-226693" lvl="1">
              <a:lnSpc>
                <a:spcPts val="2939"/>
              </a:lnSpc>
              <a:buFont typeface="Arial"/>
              <a:buChar char="•"/>
            </a:pPr>
            <a:r>
              <a:rPr lang="en-US" sz="2099">
                <a:solidFill>
                  <a:srgbClr val="DAE8D4"/>
                </a:solidFill>
                <a:latin typeface="Poppins"/>
                <a:ea typeface="Poppins"/>
                <a:cs typeface="Poppins"/>
                <a:sym typeface="Poppins"/>
              </a:rPr>
              <a:t>Viral trends affect real world behavior &amp; markets</a:t>
            </a:r>
          </a:p>
          <a:p>
            <a:pPr algn="l" marL="453387" indent="-226693" lvl="1">
              <a:lnSpc>
                <a:spcPts val="2939"/>
              </a:lnSpc>
              <a:buFont typeface="Arial"/>
              <a:buChar char="•"/>
            </a:pPr>
            <a:r>
              <a:rPr lang="en-US" sz="2099">
                <a:solidFill>
                  <a:srgbClr val="DAE8D4"/>
                </a:solidFill>
                <a:latin typeface="Poppins"/>
                <a:ea typeface="Poppins"/>
                <a:cs typeface="Poppins"/>
                <a:sym typeface="Poppins"/>
              </a:rPr>
              <a:t>Algorithms shape what is popular</a:t>
            </a:r>
          </a:p>
          <a:p>
            <a:pPr algn="l" marL="453387" indent="-226693" lvl="1">
              <a:lnSpc>
                <a:spcPts val="2939"/>
              </a:lnSpc>
              <a:buFont typeface="Arial"/>
              <a:buChar char="•"/>
            </a:pPr>
            <a:r>
              <a:rPr lang="en-US" sz="2099">
                <a:solidFill>
                  <a:srgbClr val="DAE8D4"/>
                </a:solidFill>
                <a:latin typeface="Poppins"/>
                <a:ea typeface="Poppins"/>
                <a:cs typeface="Poppins"/>
                <a:sym typeface="Poppins"/>
              </a:rPr>
              <a:t>Need to acknowledge unequal online participation</a:t>
            </a:r>
          </a:p>
        </p:txBody>
      </p:sp>
      <p:sp>
        <p:nvSpPr>
          <p:cNvPr name="TextBox 21" id="21"/>
          <p:cNvSpPr txBox="true"/>
          <p:nvPr/>
        </p:nvSpPr>
        <p:spPr>
          <a:xfrm rot="0">
            <a:off x="12748331" y="5761302"/>
            <a:ext cx="4514771" cy="3347086"/>
          </a:xfrm>
          <a:prstGeom prst="rect">
            <a:avLst/>
          </a:prstGeom>
        </p:spPr>
        <p:txBody>
          <a:bodyPr anchor="t" rtlCol="false" tIns="0" lIns="0" bIns="0" rIns="0">
            <a:spAutoFit/>
          </a:bodyPr>
          <a:lstStyle/>
          <a:p>
            <a:pPr algn="l" marL="453387" indent="-226693" lvl="1">
              <a:lnSpc>
                <a:spcPts val="2939"/>
              </a:lnSpc>
              <a:buFont typeface="Arial"/>
              <a:buChar char="•"/>
            </a:pPr>
            <a:r>
              <a:rPr lang="en-US" sz="2099">
                <a:solidFill>
                  <a:srgbClr val="231F20"/>
                </a:solidFill>
                <a:latin typeface="Poppins"/>
                <a:ea typeface="Poppins"/>
                <a:cs typeface="Poppins"/>
                <a:sym typeface="Poppins"/>
              </a:rPr>
              <a:t>Only 3 platforms creates a partial view shaped by algorithms</a:t>
            </a:r>
          </a:p>
          <a:p>
            <a:pPr algn="l" marL="453387" indent="-226693" lvl="1">
              <a:lnSpc>
                <a:spcPts val="2939"/>
              </a:lnSpc>
              <a:buFont typeface="Arial"/>
              <a:buChar char="•"/>
            </a:pPr>
            <a:r>
              <a:rPr lang="en-US" sz="2099">
                <a:solidFill>
                  <a:srgbClr val="231F20"/>
                </a:solidFill>
                <a:latin typeface="Poppins"/>
                <a:ea typeface="Poppins"/>
                <a:cs typeface="Poppins"/>
                <a:sym typeface="Poppins"/>
              </a:rPr>
              <a:t>Limited trends and locations analyzed</a:t>
            </a:r>
          </a:p>
          <a:p>
            <a:pPr algn="l" marL="453387" indent="-226693" lvl="1">
              <a:lnSpc>
                <a:spcPts val="2939"/>
              </a:lnSpc>
              <a:buFont typeface="Arial"/>
              <a:buChar char="•"/>
            </a:pPr>
            <a:r>
              <a:rPr lang="en-US" sz="2099">
                <a:solidFill>
                  <a:srgbClr val="231F20"/>
                </a:solidFill>
                <a:latin typeface="Poppins"/>
                <a:ea typeface="Poppins"/>
                <a:cs typeface="Poppins"/>
                <a:sym typeface="Poppins"/>
              </a:rPr>
              <a:t>LDA &amp; Vader may miss nuance and humor in text</a:t>
            </a:r>
          </a:p>
          <a:p>
            <a:pPr algn="l" marL="453387" indent="-226693" lvl="1">
              <a:lnSpc>
                <a:spcPts val="2939"/>
              </a:lnSpc>
              <a:buFont typeface="Arial"/>
              <a:buChar char="•"/>
            </a:pPr>
            <a:r>
              <a:rPr lang="en-US" sz="2099">
                <a:solidFill>
                  <a:srgbClr val="231F20"/>
                </a:solidFill>
                <a:latin typeface="Poppins"/>
                <a:ea typeface="Poppins"/>
                <a:cs typeface="Poppins"/>
                <a:sym typeface="Poppins"/>
              </a:rPr>
              <a:t>Platforms report data differently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BED8C9"/>
        </a:solidFill>
      </p:bgPr>
    </p:bg>
    <p:spTree>
      <p:nvGrpSpPr>
        <p:cNvPr id="1" name=""/>
        <p:cNvGrpSpPr/>
        <p:nvPr/>
      </p:nvGrpSpPr>
      <p:grpSpPr>
        <a:xfrm>
          <a:off x="0" y="0"/>
          <a:ext cx="0" cy="0"/>
          <a:chOff x="0" y="0"/>
          <a:chExt cx="0" cy="0"/>
        </a:xfrm>
      </p:grpSpPr>
      <p:sp>
        <p:nvSpPr>
          <p:cNvPr name="Freeform 2" id="2"/>
          <p:cNvSpPr/>
          <p:nvPr/>
        </p:nvSpPr>
        <p:spPr>
          <a:xfrm flipH="false" flipV="false" rot="0">
            <a:off x="-2454229" y="-723764"/>
            <a:ext cx="11017522" cy="9394941"/>
          </a:xfrm>
          <a:custGeom>
            <a:avLst/>
            <a:gdLst/>
            <a:ahLst/>
            <a:cxnLst/>
            <a:rect r="r" b="b" t="t" l="l"/>
            <a:pathLst>
              <a:path h="9394941" w="11017522">
                <a:moveTo>
                  <a:pt x="0" y="0"/>
                </a:moveTo>
                <a:lnTo>
                  <a:pt x="11017522" y="0"/>
                </a:lnTo>
                <a:lnTo>
                  <a:pt x="11017522" y="9394942"/>
                </a:lnTo>
                <a:lnTo>
                  <a:pt x="0" y="9394942"/>
                </a:lnTo>
                <a:lnTo>
                  <a:pt x="0" y="0"/>
                </a:lnTo>
                <a:close/>
              </a:path>
            </a:pathLst>
          </a:custGeom>
          <a:blipFill>
            <a:blip r:embed="rId2"/>
            <a:stretch>
              <a:fillRect l="0" t="0" r="0" b="0"/>
            </a:stretch>
          </a:blipFill>
        </p:spPr>
      </p:sp>
      <p:sp>
        <p:nvSpPr>
          <p:cNvPr name="Freeform 3" id="3"/>
          <p:cNvSpPr/>
          <p:nvPr/>
        </p:nvSpPr>
        <p:spPr>
          <a:xfrm flipH="false" flipV="false" rot="0">
            <a:off x="10969432" y="5143500"/>
            <a:ext cx="11017522" cy="9394941"/>
          </a:xfrm>
          <a:custGeom>
            <a:avLst/>
            <a:gdLst/>
            <a:ahLst/>
            <a:cxnLst/>
            <a:rect r="r" b="b" t="t" l="l"/>
            <a:pathLst>
              <a:path h="9394941" w="11017522">
                <a:moveTo>
                  <a:pt x="0" y="0"/>
                </a:moveTo>
                <a:lnTo>
                  <a:pt x="11017522" y="0"/>
                </a:lnTo>
                <a:lnTo>
                  <a:pt x="11017522" y="9394941"/>
                </a:lnTo>
                <a:lnTo>
                  <a:pt x="0" y="9394941"/>
                </a:lnTo>
                <a:lnTo>
                  <a:pt x="0" y="0"/>
                </a:lnTo>
                <a:close/>
              </a:path>
            </a:pathLst>
          </a:custGeom>
          <a:blipFill>
            <a:blip r:embed="rId2"/>
            <a:stretch>
              <a:fillRect l="0" t="0" r="0" b="0"/>
            </a:stretch>
          </a:blipFill>
        </p:spPr>
      </p:sp>
      <p:grpSp>
        <p:nvGrpSpPr>
          <p:cNvPr name="Group 4" id="4"/>
          <p:cNvGrpSpPr/>
          <p:nvPr/>
        </p:nvGrpSpPr>
        <p:grpSpPr>
          <a:xfrm rot="0">
            <a:off x="1147119" y="2281579"/>
            <a:ext cx="15993761" cy="5814960"/>
            <a:chOff x="0" y="0"/>
            <a:chExt cx="3354125" cy="1219482"/>
          </a:xfrm>
        </p:grpSpPr>
        <p:sp>
          <p:nvSpPr>
            <p:cNvPr name="Freeform 5" id="5"/>
            <p:cNvSpPr/>
            <p:nvPr/>
          </p:nvSpPr>
          <p:spPr>
            <a:xfrm flipH="false" flipV="false" rot="0">
              <a:off x="0" y="0"/>
              <a:ext cx="3354125" cy="1219482"/>
            </a:xfrm>
            <a:custGeom>
              <a:avLst/>
              <a:gdLst/>
              <a:ahLst/>
              <a:cxnLst/>
              <a:rect r="r" b="b" t="t" l="l"/>
              <a:pathLst>
                <a:path h="1219482" w="3354125">
                  <a:moveTo>
                    <a:pt x="14522" y="0"/>
                  </a:moveTo>
                  <a:lnTo>
                    <a:pt x="3339603" y="0"/>
                  </a:lnTo>
                  <a:cubicBezTo>
                    <a:pt x="3347623" y="0"/>
                    <a:pt x="3354125" y="6502"/>
                    <a:pt x="3354125" y="14522"/>
                  </a:cubicBezTo>
                  <a:lnTo>
                    <a:pt x="3354125" y="1204960"/>
                  </a:lnTo>
                  <a:cubicBezTo>
                    <a:pt x="3354125" y="1208811"/>
                    <a:pt x="3352595" y="1212505"/>
                    <a:pt x="3349871" y="1215228"/>
                  </a:cubicBezTo>
                  <a:cubicBezTo>
                    <a:pt x="3347148" y="1217952"/>
                    <a:pt x="3343454" y="1219482"/>
                    <a:pt x="3339603" y="1219482"/>
                  </a:cubicBezTo>
                  <a:lnTo>
                    <a:pt x="14522" y="1219482"/>
                  </a:lnTo>
                  <a:cubicBezTo>
                    <a:pt x="6502" y="1219482"/>
                    <a:pt x="0" y="1212980"/>
                    <a:pt x="0" y="1204960"/>
                  </a:cubicBezTo>
                  <a:lnTo>
                    <a:pt x="0" y="14522"/>
                  </a:lnTo>
                  <a:cubicBezTo>
                    <a:pt x="0" y="10670"/>
                    <a:pt x="1530" y="6977"/>
                    <a:pt x="4253" y="4253"/>
                  </a:cubicBezTo>
                  <a:cubicBezTo>
                    <a:pt x="6977" y="1530"/>
                    <a:pt x="10670" y="0"/>
                    <a:pt x="14522" y="0"/>
                  </a:cubicBezTo>
                  <a:close/>
                </a:path>
              </a:pathLst>
            </a:custGeom>
            <a:solidFill>
              <a:srgbClr val="509D78">
                <a:alpha val="53725"/>
              </a:srgbClr>
            </a:solidFill>
          </p:spPr>
        </p:sp>
        <p:sp>
          <p:nvSpPr>
            <p:cNvPr name="TextBox 6" id="6"/>
            <p:cNvSpPr txBox="true"/>
            <p:nvPr/>
          </p:nvSpPr>
          <p:spPr>
            <a:xfrm>
              <a:off x="0" y="9525"/>
              <a:ext cx="3354125" cy="1209957"/>
            </a:xfrm>
            <a:prstGeom prst="rect">
              <a:avLst/>
            </a:prstGeom>
          </p:spPr>
          <p:txBody>
            <a:bodyPr anchor="ctr" rtlCol="false" tIns="50800" lIns="50800" bIns="50800" rIns="50800"/>
            <a:lstStyle/>
            <a:p>
              <a:pPr algn="just">
                <a:lnSpc>
                  <a:spcPts val="2080"/>
                </a:lnSpc>
              </a:pPr>
            </a:p>
          </p:txBody>
        </p:sp>
      </p:grpSp>
      <p:grpSp>
        <p:nvGrpSpPr>
          <p:cNvPr name="Group 7" id="7"/>
          <p:cNvGrpSpPr/>
          <p:nvPr/>
        </p:nvGrpSpPr>
        <p:grpSpPr>
          <a:xfrm rot="0">
            <a:off x="1458262" y="2569767"/>
            <a:ext cx="5916281" cy="5238584"/>
            <a:chOff x="0" y="0"/>
            <a:chExt cx="932287" cy="825495"/>
          </a:xfrm>
        </p:grpSpPr>
        <p:sp>
          <p:nvSpPr>
            <p:cNvPr name="Freeform 8" id="8"/>
            <p:cNvSpPr/>
            <p:nvPr/>
          </p:nvSpPr>
          <p:spPr>
            <a:xfrm flipH="false" flipV="false" rot="0">
              <a:off x="0" y="0"/>
              <a:ext cx="932287" cy="825495"/>
            </a:xfrm>
            <a:custGeom>
              <a:avLst/>
              <a:gdLst/>
              <a:ahLst/>
              <a:cxnLst/>
              <a:rect r="r" b="b" t="t" l="l"/>
              <a:pathLst>
                <a:path h="825495" w="932287">
                  <a:moveTo>
                    <a:pt x="39257" y="0"/>
                  </a:moveTo>
                  <a:lnTo>
                    <a:pt x="893029" y="0"/>
                  </a:lnTo>
                  <a:cubicBezTo>
                    <a:pt x="914711" y="0"/>
                    <a:pt x="932287" y="17576"/>
                    <a:pt x="932287" y="39257"/>
                  </a:cubicBezTo>
                  <a:lnTo>
                    <a:pt x="932287" y="786238"/>
                  </a:lnTo>
                  <a:cubicBezTo>
                    <a:pt x="932287" y="807919"/>
                    <a:pt x="914711" y="825495"/>
                    <a:pt x="893029" y="825495"/>
                  </a:cubicBezTo>
                  <a:lnTo>
                    <a:pt x="39257" y="825495"/>
                  </a:lnTo>
                  <a:cubicBezTo>
                    <a:pt x="17576" y="825495"/>
                    <a:pt x="0" y="807919"/>
                    <a:pt x="0" y="786238"/>
                  </a:cubicBezTo>
                  <a:lnTo>
                    <a:pt x="0" y="39257"/>
                  </a:lnTo>
                  <a:cubicBezTo>
                    <a:pt x="0" y="17576"/>
                    <a:pt x="17576" y="0"/>
                    <a:pt x="39257" y="0"/>
                  </a:cubicBezTo>
                  <a:close/>
                </a:path>
              </a:pathLst>
            </a:custGeom>
            <a:blipFill>
              <a:blip r:embed="rId3"/>
              <a:stretch>
                <a:fillRect l="0" t="-24668" r="0" b="-24668"/>
              </a:stretch>
            </a:blipFill>
          </p:spPr>
        </p:sp>
      </p:grpSp>
      <p:grpSp>
        <p:nvGrpSpPr>
          <p:cNvPr name="Group 9" id="9"/>
          <p:cNvGrpSpPr/>
          <p:nvPr/>
        </p:nvGrpSpPr>
        <p:grpSpPr>
          <a:xfrm rot="0">
            <a:off x="9144000" y="2190461"/>
            <a:ext cx="7334193" cy="132224"/>
            <a:chOff x="0" y="0"/>
            <a:chExt cx="1931639" cy="34824"/>
          </a:xfrm>
        </p:grpSpPr>
        <p:sp>
          <p:nvSpPr>
            <p:cNvPr name="Freeform 10" id="10"/>
            <p:cNvSpPr/>
            <p:nvPr/>
          </p:nvSpPr>
          <p:spPr>
            <a:xfrm flipH="false" flipV="false" rot="0">
              <a:off x="0" y="0"/>
              <a:ext cx="1931639" cy="34824"/>
            </a:xfrm>
            <a:custGeom>
              <a:avLst/>
              <a:gdLst/>
              <a:ahLst/>
              <a:cxnLst/>
              <a:rect r="r" b="b" t="t" l="l"/>
              <a:pathLst>
                <a:path h="34824" w="1931639">
                  <a:moveTo>
                    <a:pt x="17412" y="0"/>
                  </a:moveTo>
                  <a:lnTo>
                    <a:pt x="1914227" y="0"/>
                  </a:lnTo>
                  <a:cubicBezTo>
                    <a:pt x="1918845" y="0"/>
                    <a:pt x="1923274" y="1834"/>
                    <a:pt x="1926539" y="5100"/>
                  </a:cubicBezTo>
                  <a:cubicBezTo>
                    <a:pt x="1929805" y="8365"/>
                    <a:pt x="1931639" y="12794"/>
                    <a:pt x="1931639" y="17412"/>
                  </a:cubicBezTo>
                  <a:lnTo>
                    <a:pt x="1931639" y="17412"/>
                  </a:lnTo>
                  <a:cubicBezTo>
                    <a:pt x="1931639" y="27029"/>
                    <a:pt x="1923844" y="34824"/>
                    <a:pt x="1914227" y="34824"/>
                  </a:cubicBezTo>
                  <a:lnTo>
                    <a:pt x="17412" y="34824"/>
                  </a:lnTo>
                  <a:cubicBezTo>
                    <a:pt x="7796" y="34824"/>
                    <a:pt x="0" y="27029"/>
                    <a:pt x="0" y="17412"/>
                  </a:cubicBezTo>
                  <a:lnTo>
                    <a:pt x="0" y="17412"/>
                  </a:lnTo>
                  <a:cubicBezTo>
                    <a:pt x="0" y="7796"/>
                    <a:pt x="7796" y="0"/>
                    <a:pt x="17412" y="0"/>
                  </a:cubicBezTo>
                  <a:close/>
                </a:path>
              </a:pathLst>
            </a:custGeom>
            <a:solidFill>
              <a:srgbClr val="007848"/>
            </a:solidFill>
          </p:spPr>
        </p:sp>
        <p:sp>
          <p:nvSpPr>
            <p:cNvPr name="TextBox 11" id="11"/>
            <p:cNvSpPr txBox="true"/>
            <p:nvPr/>
          </p:nvSpPr>
          <p:spPr>
            <a:xfrm>
              <a:off x="0" y="28575"/>
              <a:ext cx="1931639" cy="6249"/>
            </a:xfrm>
            <a:prstGeom prst="rect">
              <a:avLst/>
            </a:prstGeom>
          </p:spPr>
          <p:txBody>
            <a:bodyPr anchor="ctr" rtlCol="false" tIns="50800" lIns="50800" bIns="50800" rIns="50800"/>
            <a:lstStyle/>
            <a:p>
              <a:pPr algn="just">
                <a:lnSpc>
                  <a:spcPts val="2080"/>
                </a:lnSpc>
              </a:pPr>
            </a:p>
          </p:txBody>
        </p:sp>
      </p:grpSp>
      <p:sp>
        <p:nvSpPr>
          <p:cNvPr name="TextBox 12" id="12"/>
          <p:cNvSpPr txBox="true"/>
          <p:nvPr/>
        </p:nvSpPr>
        <p:spPr>
          <a:xfrm rot="0">
            <a:off x="7985376" y="3135359"/>
            <a:ext cx="8980808" cy="995429"/>
          </a:xfrm>
          <a:prstGeom prst="rect">
            <a:avLst/>
          </a:prstGeom>
        </p:spPr>
        <p:txBody>
          <a:bodyPr anchor="t" rtlCol="false" tIns="0" lIns="0" bIns="0" rIns="0">
            <a:spAutoFit/>
          </a:bodyPr>
          <a:lstStyle/>
          <a:p>
            <a:pPr algn="ctr">
              <a:lnSpc>
                <a:spcPts val="7072"/>
              </a:lnSpc>
            </a:pPr>
            <a:r>
              <a:rPr lang="en-US" sz="6800" b="true">
                <a:solidFill>
                  <a:srgbClr val="0B523B"/>
                </a:solidFill>
                <a:latin typeface="Poppins Bold"/>
                <a:ea typeface="Poppins Bold"/>
                <a:cs typeface="Poppins Bold"/>
                <a:sym typeface="Poppins Bold"/>
              </a:rPr>
              <a:t>Future Applications</a:t>
            </a:r>
          </a:p>
        </p:txBody>
      </p:sp>
      <p:sp>
        <p:nvSpPr>
          <p:cNvPr name="TextBox 13" id="13"/>
          <p:cNvSpPr txBox="true"/>
          <p:nvPr/>
        </p:nvSpPr>
        <p:spPr>
          <a:xfrm rot="0">
            <a:off x="8208173" y="4495750"/>
            <a:ext cx="8254711" cy="1383030"/>
          </a:xfrm>
          <a:prstGeom prst="rect">
            <a:avLst/>
          </a:prstGeom>
        </p:spPr>
        <p:txBody>
          <a:bodyPr anchor="t" rtlCol="false" tIns="0" lIns="0" bIns="0" rIns="0">
            <a:spAutoFit/>
          </a:bodyPr>
          <a:lstStyle/>
          <a:p>
            <a:pPr algn="just">
              <a:lnSpc>
                <a:spcPts val="2730"/>
              </a:lnSpc>
            </a:pPr>
            <a:r>
              <a:rPr lang="en-US" sz="2100">
                <a:solidFill>
                  <a:srgbClr val="FFFFFF"/>
                </a:solidFill>
                <a:latin typeface="Poppins"/>
                <a:ea typeface="Poppins"/>
                <a:cs typeface="Poppins"/>
                <a:sym typeface="Poppins"/>
              </a:rPr>
              <a:t>Our framework for analyzing online food trends can be applied to forecasting emerging trends, informing marketing strategies, and supporting product development for food and retail industries. </a:t>
            </a:r>
          </a:p>
        </p:txBody>
      </p:sp>
      <p:sp>
        <p:nvSpPr>
          <p:cNvPr name="TextBox 14" id="14"/>
          <p:cNvSpPr txBox="true"/>
          <p:nvPr/>
        </p:nvSpPr>
        <p:spPr>
          <a:xfrm rot="0">
            <a:off x="8208173" y="6240730"/>
            <a:ext cx="8254711" cy="1040130"/>
          </a:xfrm>
          <a:prstGeom prst="rect">
            <a:avLst/>
          </a:prstGeom>
        </p:spPr>
        <p:txBody>
          <a:bodyPr anchor="t" rtlCol="false" tIns="0" lIns="0" bIns="0" rIns="0">
            <a:spAutoFit/>
          </a:bodyPr>
          <a:lstStyle/>
          <a:p>
            <a:pPr algn="just">
              <a:lnSpc>
                <a:spcPts val="2730"/>
              </a:lnSpc>
            </a:pPr>
            <a:r>
              <a:rPr lang="en-US" sz="2100">
                <a:solidFill>
                  <a:srgbClr val="FFFFFF"/>
                </a:solidFill>
                <a:latin typeface="Poppins"/>
                <a:ea typeface="Poppins"/>
                <a:cs typeface="Poppins"/>
                <a:sym typeface="Poppins"/>
              </a:rPr>
              <a:t>With integration of additional platforms like TikTok and Instagram, this approach can offer even more accurate and early identification of trends.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68A692">
                    <a:alpha val="100000"/>
                  </a:srgbClr>
                </a:gs>
                <a:gs pos="50000">
                  <a:srgbClr val="DAE8D4">
                    <a:alpha val="55000"/>
                  </a:srgbClr>
                </a:gs>
                <a:gs pos="100000">
                  <a:srgbClr val="EAA86B">
                    <a:alpha val="11000"/>
                  </a:srgbClr>
                </a:gs>
              </a:gsLst>
              <a:lin ang="0"/>
            </a:gradFill>
          </p:spPr>
        </p:sp>
        <p:sp>
          <p:nvSpPr>
            <p:cNvPr name="TextBox 4" id="4"/>
            <p:cNvSpPr txBox="true"/>
            <p:nvPr/>
          </p:nvSpPr>
          <p:spPr>
            <a:xfrm>
              <a:off x="0" y="-38100"/>
              <a:ext cx="4816593" cy="2747433"/>
            </a:xfrm>
            <a:prstGeom prst="rect">
              <a:avLst/>
            </a:prstGeom>
          </p:spPr>
          <p:txBody>
            <a:bodyPr anchor="ctr" rtlCol="false" tIns="50800" lIns="50800" bIns="50800" rIns="50800"/>
            <a:lstStyle/>
            <a:p>
              <a:pPr algn="ctr">
                <a:lnSpc>
                  <a:spcPts val="3374"/>
                </a:lnSpc>
              </a:pPr>
            </a:p>
          </p:txBody>
        </p:sp>
      </p:grpSp>
      <p:sp>
        <p:nvSpPr>
          <p:cNvPr name="TextBox 5" id="5"/>
          <p:cNvSpPr txBox="true"/>
          <p:nvPr/>
        </p:nvSpPr>
        <p:spPr>
          <a:xfrm rot="0">
            <a:off x="949994" y="531174"/>
            <a:ext cx="5821131" cy="1166502"/>
          </a:xfrm>
          <a:prstGeom prst="rect">
            <a:avLst/>
          </a:prstGeom>
        </p:spPr>
        <p:txBody>
          <a:bodyPr anchor="t" rtlCol="false" tIns="0" lIns="0" bIns="0" rIns="0">
            <a:spAutoFit/>
          </a:bodyPr>
          <a:lstStyle/>
          <a:p>
            <a:pPr algn="l">
              <a:lnSpc>
                <a:spcPts val="8800"/>
              </a:lnSpc>
            </a:pPr>
            <a:r>
              <a:rPr lang="en-US" sz="8800" spc="-264" b="true">
                <a:solidFill>
                  <a:srgbClr val="000001"/>
                </a:solidFill>
                <a:latin typeface="TT Commons Pro Bold"/>
                <a:ea typeface="TT Commons Pro Bold"/>
                <a:cs typeface="TT Commons Pro Bold"/>
                <a:sym typeface="TT Commons Pro Bold"/>
              </a:rPr>
              <a:t>References</a:t>
            </a:r>
          </a:p>
        </p:txBody>
      </p:sp>
      <p:sp>
        <p:nvSpPr>
          <p:cNvPr name="TextBox 6" id="6"/>
          <p:cNvSpPr txBox="true"/>
          <p:nvPr/>
        </p:nvSpPr>
        <p:spPr>
          <a:xfrm rot="0">
            <a:off x="949994" y="1889635"/>
            <a:ext cx="16400001" cy="9175115"/>
          </a:xfrm>
          <a:prstGeom prst="rect">
            <a:avLst/>
          </a:prstGeom>
        </p:spPr>
        <p:txBody>
          <a:bodyPr anchor="t" rtlCol="false" tIns="0" lIns="0" bIns="0" rIns="0">
            <a:spAutoFit/>
          </a:bodyPr>
          <a:lstStyle/>
          <a:p>
            <a:pPr algn="l">
              <a:lnSpc>
                <a:spcPts val="1960"/>
              </a:lnSpc>
              <a:spcBef>
                <a:spcPct val="0"/>
              </a:spcBef>
            </a:pPr>
            <a:r>
              <a:rPr lang="en-US" sz="1400">
                <a:solidFill>
                  <a:srgbClr val="000001"/>
                </a:solidFill>
                <a:latin typeface="Poppins"/>
                <a:ea typeface="Poppins"/>
                <a:cs typeface="Poppins"/>
                <a:sym typeface="Poppins"/>
              </a:rPr>
              <a:t>Abbar, S., Mejova, Y., &amp; Weber, I. (2015). You tweet what you eat: Studying food consumption through twitter. arXiv preprint arXiv:1412.4361. https://arxiv.org/abs/1412.4361</a:t>
            </a:r>
          </a:p>
          <a:p>
            <a:pPr algn="l">
              <a:lnSpc>
                <a:spcPts val="1960"/>
              </a:lnSpc>
              <a:spcBef>
                <a:spcPct val="0"/>
              </a:spcBef>
            </a:pPr>
          </a:p>
          <a:p>
            <a:pPr algn="l">
              <a:lnSpc>
                <a:spcPts val="1960"/>
              </a:lnSpc>
              <a:spcBef>
                <a:spcPct val="0"/>
              </a:spcBef>
            </a:pPr>
            <a:r>
              <a:rPr lang="en-US" sz="1400">
                <a:solidFill>
                  <a:srgbClr val="000001"/>
                </a:solidFill>
                <a:latin typeface="Poppins"/>
                <a:ea typeface="Poppins"/>
                <a:cs typeface="Poppins"/>
                <a:sym typeface="Poppins"/>
              </a:rPr>
              <a:t>Cash, S. B., Alhabash, S., Fretes, G., &amp; Ma, M. (2022). Food, beverages and social media: trends and tools for economic research. In A Modern Guide to Food Economics. Edward Elgar Publishing. https://doi.org/10.4337/9781800372054.00022</a:t>
            </a:r>
          </a:p>
          <a:p>
            <a:pPr algn="l">
              <a:lnSpc>
                <a:spcPts val="1960"/>
              </a:lnSpc>
              <a:spcBef>
                <a:spcPct val="0"/>
              </a:spcBef>
            </a:pPr>
          </a:p>
          <a:p>
            <a:pPr algn="l">
              <a:lnSpc>
                <a:spcPts val="1960"/>
              </a:lnSpc>
              <a:spcBef>
                <a:spcPct val="0"/>
              </a:spcBef>
            </a:pPr>
            <a:r>
              <a:rPr lang="en-US" sz="1400">
                <a:solidFill>
                  <a:srgbClr val="000001"/>
                </a:solidFill>
                <a:latin typeface="Poppins"/>
                <a:ea typeface="Poppins"/>
                <a:cs typeface="Poppins"/>
                <a:sym typeface="Poppins"/>
              </a:rPr>
              <a:t>Drescher, L. S., Grebitus, C., &amp; Roosen, J. (2023). Exploring food consumption trends on twitter with social media analytics: The example of #veganuary. Journal of Consumer Affairs. </a:t>
            </a:r>
            <a:r>
              <a:rPr lang="en-US" sz="1400" u="sng">
                <a:solidFill>
                  <a:srgbClr val="000001"/>
                </a:solidFill>
                <a:latin typeface="Poppins"/>
                <a:ea typeface="Poppins"/>
                <a:cs typeface="Poppins"/>
                <a:sym typeface="Poppins"/>
                <a:hlinkClick r:id="rId2" tooltip="https://doi.org/10.1111/1746-692X.12403"/>
              </a:rPr>
              <a:t>https://doi.org/10.1111/1746-692X.12403</a:t>
            </a:r>
          </a:p>
          <a:p>
            <a:pPr algn="l">
              <a:lnSpc>
                <a:spcPts val="1960"/>
              </a:lnSpc>
              <a:spcBef>
                <a:spcPct val="0"/>
              </a:spcBef>
            </a:pPr>
          </a:p>
          <a:p>
            <a:pPr algn="l">
              <a:lnSpc>
                <a:spcPts val="1960"/>
              </a:lnSpc>
              <a:spcBef>
                <a:spcPct val="0"/>
              </a:spcBef>
            </a:pPr>
            <a:r>
              <a:rPr lang="en-US" sz="1400">
                <a:solidFill>
                  <a:srgbClr val="000001"/>
                </a:solidFill>
                <a:latin typeface="Poppins"/>
                <a:ea typeface="Poppins"/>
                <a:cs typeface="Poppins"/>
                <a:sym typeface="Poppins"/>
              </a:rPr>
              <a:t>Fried, D., Surdeanu, M., Kobourov, S., Hingle, M., &amp; Bell, D. (2014). Analyzing the language of food on social media. arXiv preprint arXiv:1409.2195. </a:t>
            </a:r>
            <a:r>
              <a:rPr lang="en-US" sz="1400" u="sng">
                <a:solidFill>
                  <a:srgbClr val="000001"/>
                </a:solidFill>
                <a:latin typeface="Poppins"/>
                <a:ea typeface="Poppins"/>
                <a:cs typeface="Poppins"/>
                <a:sym typeface="Poppins"/>
                <a:hlinkClick r:id="rId3" tooltip="https://arxiv.org/abs/1409.2195"/>
              </a:rPr>
              <a:t>https://arxiv.org/abs/1409.2195</a:t>
            </a:r>
          </a:p>
          <a:p>
            <a:pPr algn="l">
              <a:lnSpc>
                <a:spcPts val="1960"/>
              </a:lnSpc>
              <a:spcBef>
                <a:spcPct val="0"/>
              </a:spcBef>
            </a:pPr>
          </a:p>
          <a:p>
            <a:pPr algn="l">
              <a:lnSpc>
                <a:spcPts val="1960"/>
              </a:lnSpc>
              <a:spcBef>
                <a:spcPct val="0"/>
              </a:spcBef>
            </a:pPr>
            <a:r>
              <a:rPr lang="en-US" sz="1400">
                <a:solidFill>
                  <a:srgbClr val="000001"/>
                </a:solidFill>
                <a:latin typeface="Poppins"/>
                <a:ea typeface="Poppins"/>
                <a:cs typeface="Poppins"/>
                <a:sym typeface="Poppins"/>
              </a:rPr>
              <a:t>Google. (2023). YouTube Data API v3. </a:t>
            </a:r>
            <a:r>
              <a:rPr lang="en-US" sz="1400" u="sng">
                <a:solidFill>
                  <a:srgbClr val="000001"/>
                </a:solidFill>
                <a:latin typeface="Poppins"/>
                <a:ea typeface="Poppins"/>
                <a:cs typeface="Poppins"/>
                <a:sym typeface="Poppins"/>
                <a:hlinkClick r:id="rId4" tooltip="https://developers.google.com/youtube/v3"/>
              </a:rPr>
              <a:t>https://developers.google.com/youtube/v3</a:t>
            </a:r>
          </a:p>
          <a:p>
            <a:pPr algn="l">
              <a:lnSpc>
                <a:spcPts val="1960"/>
              </a:lnSpc>
              <a:spcBef>
                <a:spcPct val="0"/>
              </a:spcBef>
            </a:pPr>
          </a:p>
          <a:p>
            <a:pPr algn="l">
              <a:lnSpc>
                <a:spcPts val="1960"/>
              </a:lnSpc>
              <a:spcBef>
                <a:spcPct val="0"/>
              </a:spcBef>
            </a:pPr>
            <a:r>
              <a:rPr lang="en-US" sz="1400">
                <a:solidFill>
                  <a:srgbClr val="000001"/>
                </a:solidFill>
                <a:latin typeface="Poppins"/>
                <a:ea typeface="Poppins"/>
                <a:cs typeface="Poppins"/>
                <a:sym typeface="Poppins"/>
              </a:rPr>
              <a:t>Khulbe, D., &amp; Pathak, M. (2019). Modeling food popularity dependencies using social media data. arXiv preprint arXiv:1906.12331.</a:t>
            </a:r>
            <a:r>
              <a:rPr lang="en-US" sz="1400" u="sng">
                <a:solidFill>
                  <a:srgbClr val="000001"/>
                </a:solidFill>
                <a:latin typeface="Poppins"/>
                <a:ea typeface="Poppins"/>
                <a:cs typeface="Poppins"/>
                <a:sym typeface="Poppins"/>
              </a:rPr>
              <a:t> </a:t>
            </a:r>
            <a:r>
              <a:rPr lang="en-US" sz="1400" u="sng">
                <a:solidFill>
                  <a:srgbClr val="000001"/>
                </a:solidFill>
                <a:latin typeface="Poppins"/>
                <a:ea typeface="Poppins"/>
                <a:cs typeface="Poppins"/>
                <a:sym typeface="Poppins"/>
                <a:hlinkClick r:id="rId5" tooltip="https://arxiv.org/abs/1906.12331"/>
              </a:rPr>
              <a:t>https://arxiv.org/abs/1906.12331</a:t>
            </a:r>
          </a:p>
          <a:p>
            <a:pPr algn="l">
              <a:lnSpc>
                <a:spcPts val="1960"/>
              </a:lnSpc>
              <a:spcBef>
                <a:spcPct val="0"/>
              </a:spcBef>
            </a:pPr>
          </a:p>
          <a:p>
            <a:pPr algn="l">
              <a:lnSpc>
                <a:spcPts val="1960"/>
              </a:lnSpc>
              <a:spcBef>
                <a:spcPct val="0"/>
              </a:spcBef>
            </a:pPr>
            <a:r>
              <a:rPr lang="en-US" sz="1400">
                <a:solidFill>
                  <a:srgbClr val="000001"/>
                </a:solidFill>
                <a:latin typeface="Poppins"/>
                <a:ea typeface="Poppins"/>
                <a:cs typeface="Poppins"/>
                <a:sym typeface="Poppins"/>
              </a:rPr>
              <a:t>Patat, D. (2023). pytrends: Unofficial API for Google Trends. GitHub. Retrieved October 2, 2025, from</a:t>
            </a:r>
            <a:r>
              <a:rPr lang="en-US" sz="1400" u="sng">
                <a:solidFill>
                  <a:srgbClr val="000001"/>
                </a:solidFill>
                <a:latin typeface="Poppins"/>
                <a:ea typeface="Poppins"/>
                <a:cs typeface="Poppins"/>
                <a:sym typeface="Poppins"/>
              </a:rPr>
              <a:t> </a:t>
            </a:r>
            <a:r>
              <a:rPr lang="en-US" sz="1400" u="sng">
                <a:solidFill>
                  <a:srgbClr val="000001"/>
                </a:solidFill>
                <a:latin typeface="Poppins"/>
                <a:ea typeface="Poppins"/>
                <a:cs typeface="Poppins"/>
                <a:sym typeface="Poppins"/>
                <a:hlinkClick r:id="rId6" tooltip="https://github.com/pat310/google-trends-api"/>
              </a:rPr>
              <a:t>https://github.com/pat310/google-trends-api</a:t>
            </a:r>
          </a:p>
          <a:p>
            <a:pPr algn="l">
              <a:lnSpc>
                <a:spcPts val="1960"/>
              </a:lnSpc>
              <a:spcBef>
                <a:spcPct val="0"/>
              </a:spcBef>
            </a:pPr>
          </a:p>
          <a:p>
            <a:pPr algn="l">
              <a:lnSpc>
                <a:spcPts val="1960"/>
              </a:lnSpc>
              <a:spcBef>
                <a:spcPct val="0"/>
              </a:spcBef>
            </a:pPr>
            <a:r>
              <a:rPr lang="en-US" sz="1400">
                <a:solidFill>
                  <a:srgbClr val="000001"/>
                </a:solidFill>
                <a:latin typeface="Poppins"/>
                <a:ea typeface="Poppins"/>
                <a:cs typeface="Poppins"/>
                <a:sym typeface="Poppins"/>
              </a:rPr>
              <a:t>Reddit, Inc. and PRAW Authors. (2023). PRAW: The Python Reddit API Wrapper</a:t>
            </a:r>
            <a:r>
              <a:rPr lang="en-US" sz="1400" u="sng">
                <a:solidFill>
                  <a:srgbClr val="000001"/>
                </a:solidFill>
                <a:latin typeface="Poppins"/>
                <a:ea typeface="Poppins"/>
                <a:cs typeface="Poppins"/>
                <a:sym typeface="Poppins"/>
              </a:rPr>
              <a:t>. </a:t>
            </a:r>
            <a:r>
              <a:rPr lang="en-US" sz="1400" u="sng">
                <a:solidFill>
                  <a:srgbClr val="000001"/>
                </a:solidFill>
                <a:latin typeface="Poppins"/>
                <a:ea typeface="Poppins"/>
                <a:cs typeface="Poppins"/>
                <a:sym typeface="Poppins"/>
                <a:hlinkClick r:id="rId7" tooltip="https://praw.readthedocs.io/en/latest/"/>
              </a:rPr>
              <a:t>https://praw.readthedocs.io/en/latest/</a:t>
            </a:r>
          </a:p>
          <a:p>
            <a:pPr algn="l">
              <a:lnSpc>
                <a:spcPts val="1960"/>
              </a:lnSpc>
              <a:spcBef>
                <a:spcPct val="0"/>
              </a:spcBef>
            </a:pPr>
          </a:p>
          <a:p>
            <a:pPr algn="l">
              <a:lnSpc>
                <a:spcPts val="1960"/>
              </a:lnSpc>
              <a:spcBef>
                <a:spcPct val="0"/>
              </a:spcBef>
            </a:pPr>
            <a:r>
              <a:rPr lang="en-US" sz="1400">
                <a:solidFill>
                  <a:srgbClr val="000001"/>
                </a:solidFill>
                <a:latin typeface="Poppins"/>
                <a:ea typeface="Poppins"/>
                <a:cs typeface="Poppins"/>
                <a:sym typeface="Poppins"/>
              </a:rPr>
              <a:t>Rogers, E. M. (1983). Diffusion of innovations (3rd ed.). The Free Press. </a:t>
            </a:r>
            <a:r>
              <a:rPr lang="en-US" sz="1400" u="sng">
                <a:solidFill>
                  <a:srgbClr val="000001"/>
                </a:solidFill>
                <a:latin typeface="Poppins"/>
                <a:ea typeface="Poppins"/>
                <a:cs typeface="Poppins"/>
                <a:sym typeface="Poppins"/>
                <a:hlinkClick r:id="rId8" tooltip="https://teddykw2.wordpress.com/wp-content/uploads/2012/07/everett-m-rogers-diffusion-of-innovations.pdf"/>
              </a:rPr>
              <a:t>https://teddykw2.wordpress.com/wp-content/uploads/2012/07/everett-m-rogers-diffusion-of-innovations.pdf</a:t>
            </a:r>
          </a:p>
          <a:p>
            <a:pPr algn="l">
              <a:lnSpc>
                <a:spcPts val="1960"/>
              </a:lnSpc>
              <a:spcBef>
                <a:spcPct val="0"/>
              </a:spcBef>
            </a:pPr>
          </a:p>
          <a:p>
            <a:pPr algn="l">
              <a:lnSpc>
                <a:spcPts val="1960"/>
              </a:lnSpc>
              <a:spcBef>
                <a:spcPct val="0"/>
              </a:spcBef>
            </a:pPr>
            <a:r>
              <a:rPr lang="en-US" sz="1400">
                <a:solidFill>
                  <a:srgbClr val="000001"/>
                </a:solidFill>
                <a:latin typeface="Poppins"/>
                <a:ea typeface="Poppins"/>
                <a:cs typeface="Poppins"/>
                <a:sym typeface="Poppins"/>
              </a:rPr>
              <a:t>Saura, J. R., Reyes-Menendez, A., &amp; Thomas, S. B. (2020). Gaining a deeper understanding of nutrition using social networks and user-generated content. Internet Interventions, 20, 100312.</a:t>
            </a:r>
            <a:r>
              <a:rPr lang="en-US" sz="1400" u="sng">
                <a:solidFill>
                  <a:srgbClr val="000001"/>
                </a:solidFill>
                <a:latin typeface="Poppins"/>
                <a:ea typeface="Poppins"/>
                <a:cs typeface="Poppins"/>
                <a:sym typeface="Poppins"/>
              </a:rPr>
              <a:t> </a:t>
            </a:r>
            <a:r>
              <a:rPr lang="en-US" sz="1400" u="sng">
                <a:solidFill>
                  <a:srgbClr val="000001"/>
                </a:solidFill>
                <a:latin typeface="Poppins"/>
                <a:ea typeface="Poppins"/>
                <a:cs typeface="Poppins"/>
                <a:sym typeface="Poppins"/>
                <a:hlinkClick r:id="rId9" tooltip="https://doi.org/10.1016/j.invent.2020.100312"/>
              </a:rPr>
              <a:t>https://doi.org/10.1016/j.invent.2020.100312</a:t>
            </a:r>
          </a:p>
          <a:p>
            <a:pPr algn="l">
              <a:lnSpc>
                <a:spcPts val="1960"/>
              </a:lnSpc>
              <a:spcBef>
                <a:spcPct val="0"/>
              </a:spcBef>
            </a:pPr>
          </a:p>
          <a:p>
            <a:pPr algn="l">
              <a:lnSpc>
                <a:spcPts val="1960"/>
              </a:lnSpc>
              <a:spcBef>
                <a:spcPct val="0"/>
              </a:spcBef>
            </a:pPr>
            <a:r>
              <a:rPr lang="en-US" sz="1400">
                <a:solidFill>
                  <a:srgbClr val="000001"/>
                </a:solidFill>
                <a:latin typeface="Poppins"/>
                <a:ea typeface="Poppins"/>
                <a:cs typeface="Poppins"/>
                <a:sym typeface="Poppins"/>
              </a:rPr>
              <a:t>Shan, Y., Wang, H., &amp; Wang, W. (2025). Food neophobia: psychological dimensions of consumer perception and emotional sentiment in social media discourse. Frontiers in Nutrition, 12.</a:t>
            </a:r>
            <a:r>
              <a:rPr lang="en-US" sz="1400" u="sng">
                <a:solidFill>
                  <a:srgbClr val="000001"/>
                </a:solidFill>
                <a:latin typeface="Poppins"/>
                <a:ea typeface="Poppins"/>
                <a:cs typeface="Poppins"/>
                <a:sym typeface="Poppins"/>
              </a:rPr>
              <a:t> </a:t>
            </a:r>
            <a:r>
              <a:rPr lang="en-US" sz="1400" u="sng">
                <a:solidFill>
                  <a:srgbClr val="000001"/>
                </a:solidFill>
                <a:latin typeface="Poppins"/>
                <a:ea typeface="Poppins"/>
                <a:cs typeface="Poppins"/>
                <a:sym typeface="Poppins"/>
                <a:hlinkClick r:id="rId10" tooltip="https://www.google.com/search?q=https://doi.org/10.3389/fnut.2025.1584409"/>
              </a:rPr>
              <a:t>https://doi.org/10.3389/fnut.2025.1584409</a:t>
            </a:r>
          </a:p>
          <a:p>
            <a:pPr algn="l">
              <a:lnSpc>
                <a:spcPts val="1960"/>
              </a:lnSpc>
              <a:spcBef>
                <a:spcPct val="0"/>
              </a:spcBef>
            </a:pPr>
          </a:p>
          <a:p>
            <a:pPr algn="l">
              <a:lnSpc>
                <a:spcPts val="1960"/>
              </a:lnSpc>
              <a:spcBef>
                <a:spcPct val="0"/>
              </a:spcBef>
            </a:pPr>
            <a:r>
              <a:rPr lang="en-US" sz="1400">
                <a:solidFill>
                  <a:srgbClr val="000001"/>
                </a:solidFill>
                <a:latin typeface="Poppins"/>
                <a:ea typeface="Poppins"/>
                <a:cs typeface="Poppins"/>
                <a:sym typeface="Poppins"/>
              </a:rPr>
              <a:t>Simmel, G. (1957). Fashion. The American Journal of Sociology, 62(6). </a:t>
            </a:r>
            <a:r>
              <a:rPr lang="en-US" sz="1400" u="sng">
                <a:solidFill>
                  <a:srgbClr val="000001"/>
                </a:solidFill>
                <a:latin typeface="Poppins"/>
                <a:ea typeface="Poppins"/>
                <a:cs typeface="Poppins"/>
                <a:sym typeface="Poppins"/>
                <a:hlinkClick r:id="rId11" tooltip="https://smg.media.mit.edu/library/Simmel.fashion.pdf"/>
              </a:rPr>
              <a:t>https://smg.media.mit.edu/library/Simmel.fashion.pdf</a:t>
            </a:r>
          </a:p>
          <a:p>
            <a:pPr algn="l">
              <a:lnSpc>
                <a:spcPts val="1960"/>
              </a:lnSpc>
              <a:spcBef>
                <a:spcPct val="0"/>
              </a:spcBef>
            </a:pPr>
          </a:p>
          <a:p>
            <a:pPr algn="l">
              <a:lnSpc>
                <a:spcPts val="1960"/>
              </a:lnSpc>
              <a:spcBef>
                <a:spcPct val="0"/>
              </a:spcBef>
            </a:pPr>
            <a:r>
              <a:rPr lang="en-US" sz="1400">
                <a:solidFill>
                  <a:srgbClr val="000001"/>
                </a:solidFill>
                <a:latin typeface="Poppins"/>
                <a:ea typeface="Poppins"/>
                <a:cs typeface="Poppins"/>
                <a:sym typeface="Poppins"/>
              </a:rPr>
              <a:t>Swartz, D. (1997). Culture and power: The sociology of Pierre Bourdieu. University of Chicago Press.</a:t>
            </a:r>
            <a:r>
              <a:rPr lang="en-US" sz="1400" u="sng">
                <a:solidFill>
                  <a:srgbClr val="000001"/>
                </a:solidFill>
                <a:latin typeface="Poppins"/>
                <a:ea typeface="Poppins"/>
                <a:cs typeface="Poppins"/>
                <a:sym typeface="Poppins"/>
              </a:rPr>
              <a:t> </a:t>
            </a:r>
            <a:r>
              <a:rPr lang="en-US" sz="1400" u="sng">
                <a:solidFill>
                  <a:srgbClr val="000001"/>
                </a:solidFill>
                <a:latin typeface="Poppins"/>
                <a:ea typeface="Poppins"/>
                <a:cs typeface="Poppins"/>
                <a:sym typeface="Poppins"/>
                <a:hlinkClick r:id="rId12" tooltip="https://www.gacbe.ac.in/images/E%20books/Culture%20and%20Power%20-%20The%20Sociology%20of%20Pierre%20Bourdieu%20.pdf"/>
              </a:rPr>
              <a:t>https://www.gacbe.ac.in/images/E%20books/Culture%20and%20Power%20-%20The%20Sociology%20of%20Pierre%20Bourdieu%20.pdf</a:t>
            </a:r>
          </a:p>
          <a:p>
            <a:pPr algn="l">
              <a:lnSpc>
                <a:spcPts val="1960"/>
              </a:lnSpc>
              <a:spcBef>
                <a:spcPct val="0"/>
              </a:spcBef>
            </a:pPr>
          </a:p>
          <a:p>
            <a:pPr algn="l">
              <a:lnSpc>
                <a:spcPts val="1960"/>
              </a:lnSpc>
              <a:spcBef>
                <a:spcPct val="0"/>
              </a:spcBef>
            </a:pPr>
            <a:r>
              <a:rPr lang="en-US" sz="1400">
                <a:solidFill>
                  <a:srgbClr val="000001"/>
                </a:solidFill>
                <a:latin typeface="Poppins"/>
                <a:ea typeface="Poppins"/>
                <a:cs typeface="Poppins"/>
                <a:sym typeface="Poppins"/>
              </a:rPr>
              <a:t>McHugh-Johnson, M. (2021, March 8). You feta believe it: Search trends. The Keyword. </a:t>
            </a:r>
            <a:r>
              <a:rPr lang="en-US" sz="1400" u="sng">
                <a:solidFill>
                  <a:srgbClr val="000001"/>
                </a:solidFill>
                <a:latin typeface="Poppins"/>
                <a:ea typeface="Poppins"/>
                <a:cs typeface="Poppins"/>
                <a:sym typeface="Poppins"/>
                <a:hlinkClick r:id="rId13" tooltip="https://blog.google/products/search/you-feta-believe-it-search-trends/"/>
              </a:rPr>
              <a:t>https://blog.google/products/search/you-feta-believe-it-search-trends/</a:t>
            </a:r>
          </a:p>
          <a:p>
            <a:pPr algn="l">
              <a:lnSpc>
                <a:spcPts val="1960"/>
              </a:lnSpc>
              <a:spcBef>
                <a:spcPct val="0"/>
              </a:spcBef>
            </a:pPr>
          </a:p>
          <a:p>
            <a:pPr algn="l">
              <a:lnSpc>
                <a:spcPts val="1960"/>
              </a:lnSpc>
              <a:spcBef>
                <a:spcPct val="0"/>
              </a:spcBef>
            </a:pPr>
          </a:p>
          <a:p>
            <a:pPr algn="l">
              <a:lnSpc>
                <a:spcPts val="1960"/>
              </a:lnSpc>
              <a:spcBef>
                <a:spcPct val="0"/>
              </a:spcBef>
            </a:pPr>
          </a:p>
          <a:p>
            <a:pPr algn="l">
              <a:lnSpc>
                <a:spcPts val="1960"/>
              </a:lnSpc>
              <a:spcBef>
                <a:spcPct val="0"/>
              </a:spcBef>
            </a:pPr>
          </a:p>
          <a:p>
            <a:pPr algn="l">
              <a:lnSpc>
                <a:spcPts val="196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8A692">
                <a:alpha val="50000"/>
              </a:srgbClr>
            </a:gs>
            <a:gs pos="50000">
              <a:srgbClr val="DAE8D4">
                <a:alpha val="55000"/>
              </a:srgbClr>
            </a:gs>
            <a:gs pos="100000">
              <a:srgbClr val="EAA86B">
                <a:alpha val="11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844489" y="2809370"/>
            <a:ext cx="6008511" cy="0"/>
          </a:xfrm>
          <a:prstGeom prst="line">
            <a:avLst/>
          </a:prstGeom>
          <a:ln cap="flat" w="76200">
            <a:solidFill>
              <a:srgbClr val="DAE8D4"/>
            </a:solidFill>
            <a:prstDash val="solid"/>
            <a:headEnd type="none" len="sm" w="sm"/>
            <a:tailEnd type="none" len="sm" w="sm"/>
          </a:ln>
        </p:spPr>
      </p:sp>
      <p:sp>
        <p:nvSpPr>
          <p:cNvPr name="Freeform 3" id="3"/>
          <p:cNvSpPr/>
          <p:nvPr/>
        </p:nvSpPr>
        <p:spPr>
          <a:xfrm flipH="false" flipV="false" rot="0">
            <a:off x="13807273" y="9050754"/>
            <a:ext cx="586293" cy="483692"/>
          </a:xfrm>
          <a:custGeom>
            <a:avLst/>
            <a:gdLst/>
            <a:ahLst/>
            <a:cxnLst/>
            <a:rect r="r" b="b" t="t" l="l"/>
            <a:pathLst>
              <a:path h="483692" w="586293">
                <a:moveTo>
                  <a:pt x="0" y="0"/>
                </a:moveTo>
                <a:lnTo>
                  <a:pt x="586293" y="0"/>
                </a:lnTo>
                <a:lnTo>
                  <a:pt x="586293" y="483691"/>
                </a:lnTo>
                <a:lnTo>
                  <a:pt x="0" y="483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844489" y="839823"/>
            <a:ext cx="6515160" cy="1828800"/>
          </a:xfrm>
          <a:prstGeom prst="rect">
            <a:avLst/>
          </a:prstGeom>
        </p:spPr>
        <p:txBody>
          <a:bodyPr anchor="t" rtlCol="false" tIns="0" lIns="0" bIns="0" rIns="0">
            <a:spAutoFit/>
          </a:bodyPr>
          <a:lstStyle/>
          <a:p>
            <a:pPr algn="l">
              <a:lnSpc>
                <a:spcPts val="6825"/>
              </a:lnSpc>
            </a:pPr>
            <a:r>
              <a:rPr lang="en-US" sz="6500" b="true">
                <a:solidFill>
                  <a:srgbClr val="216650"/>
                </a:solidFill>
                <a:latin typeface="Poppins Bold"/>
                <a:ea typeface="Poppins Bold"/>
                <a:cs typeface="Poppins Bold"/>
                <a:sym typeface="Poppins Bold"/>
              </a:rPr>
              <a:t>OUR RESEARCH </a:t>
            </a:r>
          </a:p>
          <a:p>
            <a:pPr algn="l">
              <a:lnSpc>
                <a:spcPts val="6825"/>
              </a:lnSpc>
            </a:pPr>
            <a:r>
              <a:rPr lang="en-US" sz="6500" b="true">
                <a:solidFill>
                  <a:srgbClr val="216650"/>
                </a:solidFill>
                <a:latin typeface="Poppins Bold"/>
                <a:ea typeface="Poppins Bold"/>
                <a:cs typeface="Poppins Bold"/>
                <a:sym typeface="Poppins Bold"/>
              </a:rPr>
              <a:t>FOCUS</a:t>
            </a:r>
          </a:p>
        </p:txBody>
      </p:sp>
      <p:sp>
        <p:nvSpPr>
          <p:cNvPr name="TextBox 5" id="5"/>
          <p:cNvSpPr txBox="true"/>
          <p:nvPr/>
        </p:nvSpPr>
        <p:spPr>
          <a:xfrm rot="0">
            <a:off x="14539609" y="9057649"/>
            <a:ext cx="3191396" cy="422275"/>
          </a:xfrm>
          <a:prstGeom prst="rect">
            <a:avLst/>
          </a:prstGeom>
        </p:spPr>
        <p:txBody>
          <a:bodyPr anchor="t" rtlCol="false" tIns="0" lIns="0" bIns="0" rIns="0">
            <a:spAutoFit/>
          </a:bodyPr>
          <a:lstStyle/>
          <a:p>
            <a:pPr algn="l">
              <a:lnSpc>
                <a:spcPts val="3499"/>
              </a:lnSpc>
            </a:pPr>
            <a:r>
              <a:rPr lang="en-US" sz="2499" b="true">
                <a:solidFill>
                  <a:srgbClr val="FFFFFF"/>
                </a:solidFill>
                <a:latin typeface="Open Sans 1 Semi-Bold"/>
                <a:ea typeface="Open Sans 1 Semi-Bold"/>
                <a:cs typeface="Open Sans 1 Semi-Bold"/>
                <a:sym typeface="Open Sans 1 Semi-Bold"/>
              </a:rPr>
              <a:t>Thynk Unlimited</a:t>
            </a:r>
          </a:p>
        </p:txBody>
      </p:sp>
      <p:grpSp>
        <p:nvGrpSpPr>
          <p:cNvPr name="Group 6" id="6"/>
          <p:cNvGrpSpPr/>
          <p:nvPr/>
        </p:nvGrpSpPr>
        <p:grpSpPr>
          <a:xfrm rot="0">
            <a:off x="7572375" y="0"/>
            <a:ext cx="10715625" cy="10287000"/>
            <a:chOff x="0" y="0"/>
            <a:chExt cx="14287500" cy="13716000"/>
          </a:xfrm>
        </p:grpSpPr>
        <p:pic>
          <p:nvPicPr>
            <p:cNvPr name="Picture 7" id="7"/>
            <p:cNvPicPr>
              <a:picLocks noChangeAspect="true"/>
            </p:cNvPicPr>
            <p:nvPr/>
          </p:nvPicPr>
          <p:blipFill>
            <a:blip r:embed="rId4">
              <a:alphaModFix amt="76000"/>
            </a:blip>
            <a:srcRect l="0" t="19976" r="0" b="26143"/>
            <a:stretch>
              <a:fillRect/>
            </a:stretch>
          </p:blipFill>
          <p:spPr>
            <a:xfrm flipH="false" flipV="false">
              <a:off x="0" y="0"/>
              <a:ext cx="14287500" cy="13716000"/>
            </a:xfrm>
            <a:prstGeom prst="rect">
              <a:avLst/>
            </a:prstGeom>
          </p:spPr>
        </p:pic>
      </p:grpSp>
      <p:grpSp>
        <p:nvGrpSpPr>
          <p:cNvPr name="Group 8" id="8"/>
          <p:cNvGrpSpPr/>
          <p:nvPr/>
        </p:nvGrpSpPr>
        <p:grpSpPr>
          <a:xfrm rot="0">
            <a:off x="8648756" y="1429738"/>
            <a:ext cx="8562864" cy="2011416"/>
            <a:chOff x="0" y="0"/>
            <a:chExt cx="2165554" cy="508689"/>
          </a:xfrm>
        </p:grpSpPr>
        <p:sp>
          <p:nvSpPr>
            <p:cNvPr name="Freeform 9" id="9"/>
            <p:cNvSpPr/>
            <p:nvPr/>
          </p:nvSpPr>
          <p:spPr>
            <a:xfrm flipH="false" flipV="false" rot="0">
              <a:off x="0" y="0"/>
              <a:ext cx="2165554" cy="508689"/>
            </a:xfrm>
            <a:custGeom>
              <a:avLst/>
              <a:gdLst/>
              <a:ahLst/>
              <a:cxnLst/>
              <a:rect r="r" b="b" t="t" l="l"/>
              <a:pathLst>
                <a:path h="508689" w="2165554">
                  <a:moveTo>
                    <a:pt x="0" y="0"/>
                  </a:moveTo>
                  <a:lnTo>
                    <a:pt x="2165554" y="0"/>
                  </a:lnTo>
                  <a:lnTo>
                    <a:pt x="2165554" y="508689"/>
                  </a:lnTo>
                  <a:lnTo>
                    <a:pt x="0" y="508689"/>
                  </a:lnTo>
                  <a:close/>
                </a:path>
              </a:pathLst>
            </a:custGeom>
            <a:solidFill>
              <a:srgbClr val="FAF9F4">
                <a:alpha val="60000"/>
              </a:srgbClr>
            </a:solidFill>
          </p:spPr>
        </p:sp>
        <p:sp>
          <p:nvSpPr>
            <p:cNvPr name="TextBox 10" id="10"/>
            <p:cNvSpPr txBox="true"/>
            <p:nvPr/>
          </p:nvSpPr>
          <p:spPr>
            <a:xfrm>
              <a:off x="0" y="-28575"/>
              <a:ext cx="2165554" cy="537264"/>
            </a:xfrm>
            <a:prstGeom prst="rect">
              <a:avLst/>
            </a:prstGeom>
          </p:spPr>
          <p:txBody>
            <a:bodyPr anchor="ctr" rtlCol="false" tIns="50800" lIns="50800" bIns="50800" rIns="50800"/>
            <a:lstStyle/>
            <a:p>
              <a:pPr algn="ctr">
                <a:lnSpc>
                  <a:spcPts val="3120"/>
                </a:lnSpc>
              </a:pPr>
            </a:p>
          </p:txBody>
        </p:sp>
      </p:grpSp>
      <p:grpSp>
        <p:nvGrpSpPr>
          <p:cNvPr name="Group 11" id="11"/>
          <p:cNvGrpSpPr/>
          <p:nvPr/>
        </p:nvGrpSpPr>
        <p:grpSpPr>
          <a:xfrm rot="0">
            <a:off x="8648756" y="4180335"/>
            <a:ext cx="8562864" cy="1992291"/>
            <a:chOff x="0" y="0"/>
            <a:chExt cx="2165554" cy="503852"/>
          </a:xfrm>
        </p:grpSpPr>
        <p:sp>
          <p:nvSpPr>
            <p:cNvPr name="Freeform 12" id="12"/>
            <p:cNvSpPr/>
            <p:nvPr/>
          </p:nvSpPr>
          <p:spPr>
            <a:xfrm flipH="false" flipV="false" rot="0">
              <a:off x="0" y="0"/>
              <a:ext cx="2165554" cy="503852"/>
            </a:xfrm>
            <a:custGeom>
              <a:avLst/>
              <a:gdLst/>
              <a:ahLst/>
              <a:cxnLst/>
              <a:rect r="r" b="b" t="t" l="l"/>
              <a:pathLst>
                <a:path h="503852" w="2165554">
                  <a:moveTo>
                    <a:pt x="0" y="0"/>
                  </a:moveTo>
                  <a:lnTo>
                    <a:pt x="2165554" y="0"/>
                  </a:lnTo>
                  <a:lnTo>
                    <a:pt x="2165554" y="503852"/>
                  </a:lnTo>
                  <a:lnTo>
                    <a:pt x="0" y="503852"/>
                  </a:lnTo>
                  <a:close/>
                </a:path>
              </a:pathLst>
            </a:custGeom>
            <a:solidFill>
              <a:srgbClr val="FAF9F4">
                <a:alpha val="60000"/>
              </a:srgbClr>
            </a:solidFill>
          </p:spPr>
        </p:sp>
        <p:sp>
          <p:nvSpPr>
            <p:cNvPr name="TextBox 13" id="13"/>
            <p:cNvSpPr txBox="true"/>
            <p:nvPr/>
          </p:nvSpPr>
          <p:spPr>
            <a:xfrm>
              <a:off x="0" y="-28575"/>
              <a:ext cx="2165554" cy="532427"/>
            </a:xfrm>
            <a:prstGeom prst="rect">
              <a:avLst/>
            </a:prstGeom>
          </p:spPr>
          <p:txBody>
            <a:bodyPr anchor="ctr" rtlCol="false" tIns="50800" lIns="50800" bIns="50800" rIns="50800"/>
            <a:lstStyle/>
            <a:p>
              <a:pPr algn="ctr">
                <a:lnSpc>
                  <a:spcPts val="3120"/>
                </a:lnSpc>
              </a:pPr>
            </a:p>
          </p:txBody>
        </p:sp>
      </p:grpSp>
      <p:grpSp>
        <p:nvGrpSpPr>
          <p:cNvPr name="Group 14" id="14"/>
          <p:cNvGrpSpPr/>
          <p:nvPr/>
        </p:nvGrpSpPr>
        <p:grpSpPr>
          <a:xfrm rot="0">
            <a:off x="8648756" y="6915576"/>
            <a:ext cx="8562864" cy="1941686"/>
            <a:chOff x="0" y="0"/>
            <a:chExt cx="2165554" cy="491054"/>
          </a:xfrm>
        </p:grpSpPr>
        <p:sp>
          <p:nvSpPr>
            <p:cNvPr name="Freeform 15" id="15"/>
            <p:cNvSpPr/>
            <p:nvPr/>
          </p:nvSpPr>
          <p:spPr>
            <a:xfrm flipH="false" flipV="false" rot="0">
              <a:off x="0" y="0"/>
              <a:ext cx="2165554" cy="491054"/>
            </a:xfrm>
            <a:custGeom>
              <a:avLst/>
              <a:gdLst/>
              <a:ahLst/>
              <a:cxnLst/>
              <a:rect r="r" b="b" t="t" l="l"/>
              <a:pathLst>
                <a:path h="491054" w="2165554">
                  <a:moveTo>
                    <a:pt x="0" y="0"/>
                  </a:moveTo>
                  <a:lnTo>
                    <a:pt x="2165554" y="0"/>
                  </a:lnTo>
                  <a:lnTo>
                    <a:pt x="2165554" y="491054"/>
                  </a:lnTo>
                  <a:lnTo>
                    <a:pt x="0" y="491054"/>
                  </a:lnTo>
                  <a:close/>
                </a:path>
              </a:pathLst>
            </a:custGeom>
            <a:solidFill>
              <a:srgbClr val="FAF9F4">
                <a:alpha val="69804"/>
              </a:srgbClr>
            </a:solidFill>
          </p:spPr>
        </p:sp>
        <p:sp>
          <p:nvSpPr>
            <p:cNvPr name="TextBox 16" id="16"/>
            <p:cNvSpPr txBox="true"/>
            <p:nvPr/>
          </p:nvSpPr>
          <p:spPr>
            <a:xfrm>
              <a:off x="0" y="-28575"/>
              <a:ext cx="2165554" cy="519629"/>
            </a:xfrm>
            <a:prstGeom prst="rect">
              <a:avLst/>
            </a:prstGeom>
          </p:spPr>
          <p:txBody>
            <a:bodyPr anchor="ctr" rtlCol="false" tIns="50800" lIns="50800" bIns="50800" rIns="50800"/>
            <a:lstStyle/>
            <a:p>
              <a:pPr algn="ctr">
                <a:lnSpc>
                  <a:spcPts val="3120"/>
                </a:lnSpc>
              </a:pPr>
            </a:p>
          </p:txBody>
        </p:sp>
      </p:grpSp>
      <p:grpSp>
        <p:nvGrpSpPr>
          <p:cNvPr name="Group 17" id="17"/>
          <p:cNvGrpSpPr/>
          <p:nvPr/>
        </p:nvGrpSpPr>
        <p:grpSpPr>
          <a:xfrm rot="0">
            <a:off x="9138077" y="1740096"/>
            <a:ext cx="1387854" cy="138785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6650"/>
            </a:solidFill>
            <a:ln cap="sq">
              <a:noFill/>
              <a:prstDash val="solid"/>
              <a:miter/>
            </a:ln>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marL="0" indent="0" lvl="0">
                <a:lnSpc>
                  <a:spcPts val="3120"/>
                </a:lnSpc>
                <a:spcBef>
                  <a:spcPct val="0"/>
                </a:spcBef>
              </a:pPr>
            </a:p>
          </p:txBody>
        </p:sp>
      </p:grpSp>
      <p:grpSp>
        <p:nvGrpSpPr>
          <p:cNvPr name="Group 20" id="20"/>
          <p:cNvGrpSpPr/>
          <p:nvPr/>
        </p:nvGrpSpPr>
        <p:grpSpPr>
          <a:xfrm rot="0">
            <a:off x="9138077" y="4482553"/>
            <a:ext cx="1387854" cy="138785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6650"/>
            </a:solidFill>
            <a:ln cap="sq">
              <a:noFill/>
              <a:prstDash val="solid"/>
              <a:miter/>
            </a:ln>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marL="0" indent="0" lvl="0">
                <a:lnSpc>
                  <a:spcPts val="3120"/>
                </a:lnSpc>
                <a:spcBef>
                  <a:spcPct val="0"/>
                </a:spcBef>
              </a:pPr>
            </a:p>
          </p:txBody>
        </p:sp>
      </p:grpSp>
      <p:grpSp>
        <p:nvGrpSpPr>
          <p:cNvPr name="Group 23" id="23"/>
          <p:cNvGrpSpPr/>
          <p:nvPr/>
        </p:nvGrpSpPr>
        <p:grpSpPr>
          <a:xfrm rot="0">
            <a:off x="9138077" y="7192492"/>
            <a:ext cx="1387854" cy="138785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6650"/>
            </a:solidFill>
            <a:ln cap="sq">
              <a:noFill/>
              <a:prstDash val="solid"/>
              <a:miter/>
            </a:ln>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marL="0" indent="0" lvl="0">
                <a:lnSpc>
                  <a:spcPts val="3120"/>
                </a:lnSpc>
                <a:spcBef>
                  <a:spcPct val="0"/>
                </a:spcBef>
              </a:pPr>
            </a:p>
          </p:txBody>
        </p:sp>
      </p:grpSp>
      <p:sp>
        <p:nvSpPr>
          <p:cNvPr name="Freeform 26" id="26"/>
          <p:cNvSpPr/>
          <p:nvPr/>
        </p:nvSpPr>
        <p:spPr>
          <a:xfrm flipH="false" flipV="false" rot="0">
            <a:off x="9357617" y="1991713"/>
            <a:ext cx="929725" cy="887465"/>
          </a:xfrm>
          <a:custGeom>
            <a:avLst/>
            <a:gdLst/>
            <a:ahLst/>
            <a:cxnLst/>
            <a:rect r="r" b="b" t="t" l="l"/>
            <a:pathLst>
              <a:path h="887465" w="929725">
                <a:moveTo>
                  <a:pt x="0" y="0"/>
                </a:moveTo>
                <a:lnTo>
                  <a:pt x="929725" y="0"/>
                </a:lnTo>
                <a:lnTo>
                  <a:pt x="929725" y="887465"/>
                </a:lnTo>
                <a:lnTo>
                  <a:pt x="0" y="8874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9291252" y="4762624"/>
            <a:ext cx="1062455" cy="827712"/>
          </a:xfrm>
          <a:custGeom>
            <a:avLst/>
            <a:gdLst/>
            <a:ahLst/>
            <a:cxnLst/>
            <a:rect r="r" b="b" t="t" l="l"/>
            <a:pathLst>
              <a:path h="827712" w="1062455">
                <a:moveTo>
                  <a:pt x="0" y="0"/>
                </a:moveTo>
                <a:lnTo>
                  <a:pt x="1062455" y="0"/>
                </a:lnTo>
                <a:lnTo>
                  <a:pt x="1062455" y="827712"/>
                </a:lnTo>
                <a:lnTo>
                  <a:pt x="0" y="8277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9393974" y="7457913"/>
            <a:ext cx="857011" cy="857011"/>
          </a:xfrm>
          <a:custGeom>
            <a:avLst/>
            <a:gdLst/>
            <a:ahLst/>
            <a:cxnLst/>
            <a:rect r="r" b="b" t="t" l="l"/>
            <a:pathLst>
              <a:path h="857011" w="857011">
                <a:moveTo>
                  <a:pt x="0" y="0"/>
                </a:moveTo>
                <a:lnTo>
                  <a:pt x="857011" y="0"/>
                </a:lnTo>
                <a:lnTo>
                  <a:pt x="857011" y="857012"/>
                </a:lnTo>
                <a:lnTo>
                  <a:pt x="0" y="8570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9" id="29"/>
          <p:cNvSpPr txBox="true"/>
          <p:nvPr/>
        </p:nvSpPr>
        <p:spPr>
          <a:xfrm rot="0">
            <a:off x="10958431" y="1941899"/>
            <a:ext cx="5666601" cy="1076960"/>
          </a:xfrm>
          <a:prstGeom prst="rect">
            <a:avLst/>
          </a:prstGeom>
        </p:spPr>
        <p:txBody>
          <a:bodyPr anchor="t" rtlCol="false" tIns="0" lIns="0" bIns="0" rIns="0">
            <a:spAutoFit/>
          </a:bodyPr>
          <a:lstStyle/>
          <a:p>
            <a:pPr algn="l">
              <a:lnSpc>
                <a:spcPts val="2859"/>
              </a:lnSpc>
            </a:pPr>
            <a:r>
              <a:rPr lang="en-US" b="true" sz="2199">
                <a:solidFill>
                  <a:srgbClr val="000000"/>
                </a:solidFill>
                <a:latin typeface="Aileron Bold"/>
                <a:ea typeface="Aileron Bold"/>
                <a:cs typeface="Aileron Bold"/>
                <a:sym typeface="Aileron Bold"/>
              </a:rPr>
              <a:t>Identify the factors (conversations, sentiment, and visibility) that drive a food trend’s rise and decline.</a:t>
            </a:r>
          </a:p>
        </p:txBody>
      </p:sp>
      <p:grpSp>
        <p:nvGrpSpPr>
          <p:cNvPr name="Group 30" id="30"/>
          <p:cNvGrpSpPr/>
          <p:nvPr/>
        </p:nvGrpSpPr>
        <p:grpSpPr>
          <a:xfrm rot="0">
            <a:off x="844489" y="3080469"/>
            <a:ext cx="4124488" cy="4239774"/>
            <a:chOff x="0" y="0"/>
            <a:chExt cx="4052466" cy="4165739"/>
          </a:xfrm>
        </p:grpSpPr>
        <p:sp>
          <p:nvSpPr>
            <p:cNvPr name="Freeform 31" id="31">
              <a:extLst>
                <a:ext uri="{C183D7F6-B498-43B3-948B-1728B52AA6E4}">
                  <adec:decorative xmlns:adec="http://schemas.microsoft.com/office/drawing/2017/decorative" val="1"/>
                </a:ext>
              </a:extLst>
            </p:cNvPr>
            <p:cNvSpPr/>
            <p:nvPr/>
          </p:nvSpPr>
          <p:spPr>
            <a:xfrm flipH="false" flipV="false" rot="0">
              <a:off x="0" y="0"/>
              <a:ext cx="4052466" cy="4165739"/>
            </a:xfrm>
            <a:custGeom>
              <a:avLst/>
              <a:gdLst/>
              <a:ahLst/>
              <a:cxnLst/>
              <a:rect r="r" b="b" t="t" l="l"/>
              <a:pathLst>
                <a:path h="4165739" w="4052466">
                  <a:moveTo>
                    <a:pt x="3928006" y="4165739"/>
                  </a:moveTo>
                  <a:lnTo>
                    <a:pt x="124460" y="4165739"/>
                  </a:lnTo>
                  <a:cubicBezTo>
                    <a:pt x="55880" y="4165739"/>
                    <a:pt x="0" y="4109859"/>
                    <a:pt x="0" y="4041279"/>
                  </a:cubicBezTo>
                  <a:lnTo>
                    <a:pt x="0" y="124460"/>
                  </a:lnTo>
                  <a:cubicBezTo>
                    <a:pt x="0" y="55880"/>
                    <a:pt x="55880" y="0"/>
                    <a:pt x="124460" y="0"/>
                  </a:cubicBezTo>
                  <a:lnTo>
                    <a:pt x="3928006" y="0"/>
                  </a:lnTo>
                  <a:cubicBezTo>
                    <a:pt x="3996586" y="0"/>
                    <a:pt x="4052466" y="55880"/>
                    <a:pt x="4052466" y="124460"/>
                  </a:cubicBezTo>
                  <a:lnTo>
                    <a:pt x="4052466" y="4041279"/>
                  </a:lnTo>
                  <a:cubicBezTo>
                    <a:pt x="4052466" y="4109859"/>
                    <a:pt x="3996586" y="4165739"/>
                    <a:pt x="3928006" y="4165739"/>
                  </a:cubicBezTo>
                  <a:close/>
                </a:path>
              </a:pathLst>
            </a:custGeom>
            <a:solidFill>
              <a:srgbClr val="FFFFFF">
                <a:alpha val="40000"/>
              </a:srgbClr>
            </a:solidFill>
          </p:spPr>
        </p:sp>
      </p:grpSp>
      <p:pic>
        <p:nvPicPr>
          <p:cNvPr name="Picture 32" id="32"/>
          <p:cNvPicPr>
            <a:picLocks noChangeAspect="true"/>
          </p:cNvPicPr>
          <p:nvPr/>
        </p:nvPicPr>
        <p:blipFill>
          <a:blip r:embed="rId11">
            <a:alphaModFix amt="82000"/>
          </a:blip>
          <a:stretch>
            <a:fillRect/>
          </a:stretch>
        </p:blipFill>
        <p:spPr>
          <a:xfrm rot="0">
            <a:off x="709178" y="3002800"/>
            <a:ext cx="4395112" cy="4395112"/>
          </a:xfrm>
          <a:prstGeom prst="rect">
            <a:avLst/>
          </a:prstGeom>
        </p:spPr>
      </p:pic>
      <p:sp>
        <p:nvSpPr>
          <p:cNvPr name="TextBox 33" id="33"/>
          <p:cNvSpPr txBox="true"/>
          <p:nvPr/>
        </p:nvSpPr>
        <p:spPr>
          <a:xfrm rot="0">
            <a:off x="1478919" y="6564318"/>
            <a:ext cx="1057085" cy="253736"/>
          </a:xfrm>
          <a:prstGeom prst="rect">
            <a:avLst/>
          </a:prstGeom>
        </p:spPr>
        <p:txBody>
          <a:bodyPr anchor="t" rtlCol="false" tIns="0" lIns="0" bIns="0" rIns="0">
            <a:spAutoFit/>
          </a:bodyPr>
          <a:lstStyle/>
          <a:p>
            <a:pPr algn="ctr">
              <a:lnSpc>
                <a:spcPts val="1854"/>
              </a:lnSpc>
              <a:spcBef>
                <a:spcPct val="0"/>
              </a:spcBef>
            </a:pPr>
            <a:r>
              <a:rPr lang="en-US" b="true" sz="1426">
                <a:solidFill>
                  <a:srgbClr val="000000"/>
                </a:solidFill>
                <a:latin typeface="Poppins Bold"/>
                <a:ea typeface="Poppins Bold"/>
                <a:cs typeface="Poppins Bold"/>
                <a:sym typeface="Poppins Bold"/>
              </a:rPr>
              <a:t>Emergence</a:t>
            </a:r>
          </a:p>
        </p:txBody>
      </p:sp>
      <p:sp>
        <p:nvSpPr>
          <p:cNvPr name="TextBox 34" id="34"/>
          <p:cNvSpPr txBox="true"/>
          <p:nvPr/>
        </p:nvSpPr>
        <p:spPr>
          <a:xfrm rot="0">
            <a:off x="2428985" y="3981946"/>
            <a:ext cx="459698" cy="253736"/>
          </a:xfrm>
          <a:prstGeom prst="rect">
            <a:avLst/>
          </a:prstGeom>
        </p:spPr>
        <p:txBody>
          <a:bodyPr anchor="t" rtlCol="false" tIns="0" lIns="0" bIns="0" rIns="0">
            <a:spAutoFit/>
          </a:bodyPr>
          <a:lstStyle/>
          <a:p>
            <a:pPr algn="ctr">
              <a:lnSpc>
                <a:spcPts val="1854"/>
              </a:lnSpc>
              <a:spcBef>
                <a:spcPct val="0"/>
              </a:spcBef>
            </a:pPr>
            <a:r>
              <a:rPr lang="en-US" b="true" sz="1426">
                <a:solidFill>
                  <a:srgbClr val="000000"/>
                </a:solidFill>
                <a:latin typeface="Poppins Bold"/>
                <a:ea typeface="Poppins Bold"/>
                <a:cs typeface="Poppins Bold"/>
                <a:sym typeface="Poppins Bold"/>
              </a:rPr>
              <a:t>Peak</a:t>
            </a:r>
          </a:p>
        </p:txBody>
      </p:sp>
      <p:sp>
        <p:nvSpPr>
          <p:cNvPr name="TextBox 35" id="35"/>
          <p:cNvSpPr txBox="true"/>
          <p:nvPr/>
        </p:nvSpPr>
        <p:spPr>
          <a:xfrm rot="0">
            <a:off x="3614343" y="6564318"/>
            <a:ext cx="693625" cy="253736"/>
          </a:xfrm>
          <a:prstGeom prst="rect">
            <a:avLst/>
          </a:prstGeom>
        </p:spPr>
        <p:txBody>
          <a:bodyPr anchor="t" rtlCol="false" tIns="0" lIns="0" bIns="0" rIns="0">
            <a:spAutoFit/>
          </a:bodyPr>
          <a:lstStyle/>
          <a:p>
            <a:pPr algn="ctr">
              <a:lnSpc>
                <a:spcPts val="1854"/>
              </a:lnSpc>
              <a:spcBef>
                <a:spcPct val="0"/>
              </a:spcBef>
            </a:pPr>
            <a:r>
              <a:rPr lang="en-US" b="true" sz="1426">
                <a:solidFill>
                  <a:srgbClr val="000000"/>
                </a:solidFill>
                <a:latin typeface="Poppins Bold"/>
                <a:ea typeface="Poppins Bold"/>
                <a:cs typeface="Poppins Bold"/>
                <a:sym typeface="Poppins Bold"/>
              </a:rPr>
              <a:t>Decline</a:t>
            </a:r>
          </a:p>
        </p:txBody>
      </p:sp>
      <p:sp>
        <p:nvSpPr>
          <p:cNvPr name="TextBox 36" id="36"/>
          <p:cNvSpPr txBox="true"/>
          <p:nvPr/>
        </p:nvSpPr>
        <p:spPr>
          <a:xfrm rot="0">
            <a:off x="844489" y="7545079"/>
            <a:ext cx="5792756" cy="1560195"/>
          </a:xfrm>
          <a:prstGeom prst="rect">
            <a:avLst/>
          </a:prstGeom>
        </p:spPr>
        <p:txBody>
          <a:bodyPr anchor="t" rtlCol="false" tIns="0" lIns="0" bIns="0" rIns="0">
            <a:spAutoFit/>
          </a:bodyPr>
          <a:lstStyle/>
          <a:p>
            <a:pPr algn="l" marL="0" indent="0" lvl="1">
              <a:lnSpc>
                <a:spcPts val="3119"/>
              </a:lnSpc>
              <a:spcBef>
                <a:spcPct val="0"/>
              </a:spcBef>
            </a:pPr>
            <a:r>
              <a:rPr lang="en-US" sz="2399">
                <a:solidFill>
                  <a:srgbClr val="0B523B"/>
                </a:solidFill>
                <a:latin typeface="Aileron"/>
                <a:ea typeface="Aileron"/>
                <a:cs typeface="Aileron"/>
                <a:sym typeface="Aileron"/>
              </a:rPr>
              <a:t>To understand how online activity across social media platforms reflects and predicts the rise, peak, and decline of modern food trends.</a:t>
            </a:r>
          </a:p>
        </p:txBody>
      </p:sp>
      <p:grpSp>
        <p:nvGrpSpPr>
          <p:cNvPr name="Group 37" id="37"/>
          <p:cNvGrpSpPr/>
          <p:nvPr/>
        </p:nvGrpSpPr>
        <p:grpSpPr>
          <a:xfrm rot="0">
            <a:off x="13036089" y="9292599"/>
            <a:ext cx="4123905" cy="495834"/>
            <a:chOff x="0" y="0"/>
            <a:chExt cx="1276137" cy="153435"/>
          </a:xfrm>
        </p:grpSpPr>
        <p:sp>
          <p:nvSpPr>
            <p:cNvPr name="Freeform 38" id="38"/>
            <p:cNvSpPr/>
            <p:nvPr/>
          </p:nvSpPr>
          <p:spPr>
            <a:xfrm flipH="false" flipV="false" rot="0">
              <a:off x="0" y="0"/>
              <a:ext cx="1276137" cy="153435"/>
            </a:xfrm>
            <a:custGeom>
              <a:avLst/>
              <a:gdLst/>
              <a:ahLst/>
              <a:cxnLst/>
              <a:rect r="r" b="b" t="t" l="l"/>
              <a:pathLst>
                <a:path h="153435" w="1276137">
                  <a:moveTo>
                    <a:pt x="76718" y="0"/>
                  </a:moveTo>
                  <a:lnTo>
                    <a:pt x="1199420" y="0"/>
                  </a:lnTo>
                  <a:cubicBezTo>
                    <a:pt x="1219767" y="0"/>
                    <a:pt x="1239280" y="8083"/>
                    <a:pt x="1253667" y="22470"/>
                  </a:cubicBezTo>
                  <a:cubicBezTo>
                    <a:pt x="1268055" y="36857"/>
                    <a:pt x="1276137" y="56371"/>
                    <a:pt x="1276137" y="76718"/>
                  </a:cubicBezTo>
                  <a:lnTo>
                    <a:pt x="1276137" y="76718"/>
                  </a:lnTo>
                  <a:cubicBezTo>
                    <a:pt x="1276137" y="97064"/>
                    <a:pt x="1268055" y="116578"/>
                    <a:pt x="1253667" y="130965"/>
                  </a:cubicBezTo>
                  <a:cubicBezTo>
                    <a:pt x="1239280" y="145353"/>
                    <a:pt x="1219767" y="153435"/>
                    <a:pt x="1199420"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DAE8D4"/>
            </a:solidFill>
          </p:spPr>
        </p:sp>
        <p:sp>
          <p:nvSpPr>
            <p:cNvPr name="TextBox 39" id="39"/>
            <p:cNvSpPr txBox="true"/>
            <p:nvPr/>
          </p:nvSpPr>
          <p:spPr>
            <a:xfrm>
              <a:off x="0" y="-38100"/>
              <a:ext cx="1276137" cy="191535"/>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10800000">
            <a:off x="17347429" y="9292599"/>
            <a:ext cx="606002" cy="499060"/>
            <a:chOff x="0" y="0"/>
            <a:chExt cx="647700" cy="533400"/>
          </a:xfrm>
        </p:grpSpPr>
        <p:sp>
          <p:nvSpPr>
            <p:cNvPr name="Freeform 41" id="41"/>
            <p:cNvSpPr/>
            <p:nvPr/>
          </p:nvSpPr>
          <p:spPr>
            <a:xfrm flipH="false" flipV="false" rot="0">
              <a:off x="0" y="0"/>
              <a:ext cx="647700" cy="533400"/>
            </a:xfrm>
            <a:custGeom>
              <a:avLst/>
              <a:gdLst/>
              <a:ahLst/>
              <a:cxnLst/>
              <a:rect r="r" b="b" t="t" l="l"/>
              <a:pathLst>
                <a:path h="533400" w="647700">
                  <a:moveTo>
                    <a:pt x="239386" y="166418"/>
                  </a:moveTo>
                  <a:lnTo>
                    <a:pt x="647700" y="166418"/>
                  </a:lnTo>
                  <a:lnTo>
                    <a:pt x="647700" y="366942"/>
                  </a:lnTo>
                  <a:lnTo>
                    <a:pt x="239373" y="366942"/>
                  </a:lnTo>
                  <a:lnTo>
                    <a:pt x="302255" y="533400"/>
                  </a:lnTo>
                  <a:lnTo>
                    <a:pt x="0" y="266700"/>
                  </a:lnTo>
                  <a:lnTo>
                    <a:pt x="302255" y="0"/>
                  </a:lnTo>
                  <a:lnTo>
                    <a:pt x="239386" y="166418"/>
                  </a:lnTo>
                  <a:close/>
                </a:path>
              </a:pathLst>
            </a:custGeom>
            <a:solidFill>
              <a:srgbClr val="216650"/>
            </a:solidFill>
          </p:spPr>
        </p:sp>
        <p:sp>
          <p:nvSpPr>
            <p:cNvPr name="TextBox 42" id="42"/>
            <p:cNvSpPr txBox="true"/>
            <p:nvPr/>
          </p:nvSpPr>
          <p:spPr>
            <a:xfrm>
              <a:off x="120650" y="117475"/>
              <a:ext cx="527050" cy="250825"/>
            </a:xfrm>
            <a:prstGeom prst="rect">
              <a:avLst/>
            </a:prstGeom>
          </p:spPr>
          <p:txBody>
            <a:bodyPr anchor="ctr" rtlCol="false" tIns="50800" lIns="50800" bIns="50800" rIns="50800"/>
            <a:lstStyle/>
            <a:p>
              <a:pPr algn="ctr">
                <a:lnSpc>
                  <a:spcPts val="2479"/>
                </a:lnSpc>
              </a:pPr>
            </a:p>
          </p:txBody>
        </p:sp>
      </p:grpSp>
      <p:sp>
        <p:nvSpPr>
          <p:cNvPr name="TextBox 43" id="43"/>
          <p:cNvSpPr txBox="true"/>
          <p:nvPr/>
        </p:nvSpPr>
        <p:spPr>
          <a:xfrm rot="0">
            <a:off x="13436722" y="9400653"/>
            <a:ext cx="3322638" cy="279727"/>
          </a:xfrm>
          <a:prstGeom prst="rect">
            <a:avLst/>
          </a:prstGeom>
        </p:spPr>
        <p:txBody>
          <a:bodyPr anchor="t" rtlCol="false" tIns="0" lIns="0" bIns="0" rIns="0">
            <a:spAutoFit/>
          </a:bodyPr>
          <a:lstStyle/>
          <a:p>
            <a:pPr algn="ctr">
              <a:lnSpc>
                <a:spcPts val="2013"/>
              </a:lnSpc>
            </a:pPr>
            <a:r>
              <a:rPr lang="en-US" sz="1864">
                <a:solidFill>
                  <a:srgbClr val="1C2120"/>
                </a:solidFill>
                <a:latin typeface="Poppins"/>
                <a:ea typeface="Poppins"/>
                <a:cs typeface="Poppins"/>
                <a:sym typeface="Poppins"/>
              </a:rPr>
              <a:t>Key Theories</a:t>
            </a:r>
          </a:p>
        </p:txBody>
      </p:sp>
      <p:sp>
        <p:nvSpPr>
          <p:cNvPr name="TextBox 44" id="44"/>
          <p:cNvSpPr txBox="true"/>
          <p:nvPr/>
        </p:nvSpPr>
        <p:spPr>
          <a:xfrm rot="0">
            <a:off x="10973972" y="4595495"/>
            <a:ext cx="5666601" cy="1076960"/>
          </a:xfrm>
          <a:prstGeom prst="rect">
            <a:avLst/>
          </a:prstGeom>
        </p:spPr>
        <p:txBody>
          <a:bodyPr anchor="t" rtlCol="false" tIns="0" lIns="0" bIns="0" rIns="0">
            <a:spAutoFit/>
          </a:bodyPr>
          <a:lstStyle/>
          <a:p>
            <a:pPr algn="l">
              <a:lnSpc>
                <a:spcPts val="2859"/>
              </a:lnSpc>
            </a:pPr>
            <a:r>
              <a:rPr lang="en-US" b="true" sz="2199">
                <a:solidFill>
                  <a:srgbClr val="000000"/>
                </a:solidFill>
                <a:latin typeface="Aileron Bold"/>
                <a:ea typeface="Aileron Bold"/>
                <a:cs typeface="Aileron Bold"/>
                <a:sym typeface="Aileron Bold"/>
              </a:rPr>
              <a:t>Determine whether early online signals (engagement, sentiment, search interest) can predict a trend’s peak and longevity.</a:t>
            </a:r>
          </a:p>
        </p:txBody>
      </p:sp>
      <p:sp>
        <p:nvSpPr>
          <p:cNvPr name="TextBox 45" id="45"/>
          <p:cNvSpPr txBox="true"/>
          <p:nvPr/>
        </p:nvSpPr>
        <p:spPr>
          <a:xfrm rot="0">
            <a:off x="10973972" y="7157439"/>
            <a:ext cx="5666601" cy="1438910"/>
          </a:xfrm>
          <a:prstGeom prst="rect">
            <a:avLst/>
          </a:prstGeom>
        </p:spPr>
        <p:txBody>
          <a:bodyPr anchor="t" rtlCol="false" tIns="0" lIns="0" bIns="0" rIns="0">
            <a:spAutoFit/>
          </a:bodyPr>
          <a:lstStyle/>
          <a:p>
            <a:pPr algn="l">
              <a:lnSpc>
                <a:spcPts val="2859"/>
              </a:lnSpc>
            </a:pPr>
            <a:r>
              <a:rPr lang="en-US" b="true" sz="2199">
                <a:solidFill>
                  <a:srgbClr val="000000"/>
                </a:solidFill>
                <a:latin typeface="Aileron Bold"/>
                <a:ea typeface="Aileron Bold"/>
                <a:cs typeface="Aileron Bold"/>
                <a:sym typeface="Aileron Bold"/>
              </a:rPr>
              <a:t>Understand how interest in food trends evolves across regions and how different markets adopt trends at different intensities. </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p:cSld>
    <p:bg>
      <p:bgPr>
        <a:gradFill rotWithShape="true">
          <a:gsLst>
            <a:gs pos="0">
              <a:srgbClr val="68A692">
                <a:alpha val="50000"/>
              </a:srgbClr>
            </a:gs>
            <a:gs pos="50000">
              <a:srgbClr val="DAE8D4">
                <a:alpha val="55000"/>
              </a:srgbClr>
            </a:gs>
            <a:gs pos="100000">
              <a:srgbClr val="EAA86B">
                <a:alpha val="11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1095375"/>
            <a:ext cx="6145927" cy="2028826"/>
          </a:xfrm>
          <a:prstGeom prst="rect">
            <a:avLst/>
          </a:prstGeom>
        </p:spPr>
        <p:txBody>
          <a:bodyPr anchor="t" rtlCol="false" tIns="0" lIns="0" bIns="0" rIns="0">
            <a:spAutoFit/>
          </a:bodyPr>
          <a:lstStyle/>
          <a:p>
            <a:pPr algn="l">
              <a:lnSpc>
                <a:spcPts val="5250"/>
              </a:lnSpc>
            </a:pPr>
            <a:r>
              <a:rPr lang="en-US" sz="5000" b="true">
                <a:solidFill>
                  <a:srgbClr val="17726D"/>
                </a:solidFill>
                <a:latin typeface="TT Commons Pro Bold"/>
                <a:ea typeface="TT Commons Pro Bold"/>
                <a:cs typeface="TT Commons Pro Bold"/>
                <a:sym typeface="TT Commons Pro Bold"/>
              </a:rPr>
              <a:t>KEY THEORIES BEHIND </a:t>
            </a:r>
          </a:p>
          <a:p>
            <a:pPr algn="l">
              <a:lnSpc>
                <a:spcPts val="5250"/>
              </a:lnSpc>
            </a:pPr>
            <a:r>
              <a:rPr lang="en-US" sz="5000" b="true">
                <a:solidFill>
                  <a:srgbClr val="17726D"/>
                </a:solidFill>
                <a:latin typeface="TT Commons Pro Bold"/>
                <a:ea typeface="TT Commons Pro Bold"/>
                <a:cs typeface="TT Commons Pro Bold"/>
                <a:sym typeface="TT Commons Pro Bold"/>
              </a:rPr>
              <a:t>TREND LIFECYCLES</a:t>
            </a:r>
          </a:p>
        </p:txBody>
      </p:sp>
      <p:grpSp>
        <p:nvGrpSpPr>
          <p:cNvPr name="Group 3" id="3"/>
          <p:cNvGrpSpPr/>
          <p:nvPr/>
        </p:nvGrpSpPr>
        <p:grpSpPr>
          <a:xfrm rot="0">
            <a:off x="7718306" y="0"/>
            <a:ext cx="10569694" cy="10287000"/>
            <a:chOff x="0" y="0"/>
            <a:chExt cx="2783788" cy="2709333"/>
          </a:xfrm>
        </p:grpSpPr>
        <p:sp>
          <p:nvSpPr>
            <p:cNvPr name="Freeform 4" id="4"/>
            <p:cNvSpPr/>
            <p:nvPr/>
          </p:nvSpPr>
          <p:spPr>
            <a:xfrm flipH="false" flipV="false" rot="0">
              <a:off x="0" y="0"/>
              <a:ext cx="2783788" cy="2709333"/>
            </a:xfrm>
            <a:custGeom>
              <a:avLst/>
              <a:gdLst/>
              <a:ahLst/>
              <a:cxnLst/>
              <a:rect r="r" b="b" t="t" l="l"/>
              <a:pathLst>
                <a:path h="2709333" w="2783788">
                  <a:moveTo>
                    <a:pt x="0" y="0"/>
                  </a:moveTo>
                  <a:lnTo>
                    <a:pt x="2783788" y="0"/>
                  </a:lnTo>
                  <a:lnTo>
                    <a:pt x="2783788" y="2709333"/>
                  </a:lnTo>
                  <a:lnTo>
                    <a:pt x="0" y="2709333"/>
                  </a:lnTo>
                  <a:close/>
                </a:path>
              </a:pathLst>
            </a:custGeom>
            <a:solidFill>
              <a:srgbClr val="17726D">
                <a:alpha val="92941"/>
              </a:srgbClr>
            </a:solidFill>
          </p:spPr>
        </p:sp>
        <p:sp>
          <p:nvSpPr>
            <p:cNvPr name="TextBox 5" id="5"/>
            <p:cNvSpPr txBox="true"/>
            <p:nvPr/>
          </p:nvSpPr>
          <p:spPr>
            <a:xfrm>
              <a:off x="0" y="-47625"/>
              <a:ext cx="2783788" cy="2756958"/>
            </a:xfrm>
            <a:prstGeom prst="rect">
              <a:avLst/>
            </a:prstGeom>
          </p:spPr>
          <p:txBody>
            <a:bodyPr anchor="ctr" rtlCol="false" tIns="50800" lIns="50800" bIns="50800" rIns="50800"/>
            <a:lstStyle/>
            <a:p>
              <a:pPr algn="ctr">
                <a:lnSpc>
                  <a:spcPts val="2479"/>
                </a:lnSpc>
              </a:pPr>
            </a:p>
          </p:txBody>
        </p:sp>
      </p:grpSp>
      <p:sp>
        <p:nvSpPr>
          <p:cNvPr name="AutoShape 6" id="6"/>
          <p:cNvSpPr/>
          <p:nvPr/>
        </p:nvSpPr>
        <p:spPr>
          <a:xfrm>
            <a:off x="1028700" y="3295583"/>
            <a:ext cx="1858299" cy="0"/>
          </a:xfrm>
          <a:prstGeom prst="line">
            <a:avLst/>
          </a:prstGeom>
          <a:ln cap="flat" w="76200">
            <a:solidFill>
              <a:srgbClr val="DAE8D4"/>
            </a:solidFill>
            <a:prstDash val="solid"/>
            <a:headEnd type="none" len="sm" w="sm"/>
            <a:tailEnd type="none" len="sm" w="sm"/>
          </a:ln>
        </p:spPr>
      </p:sp>
      <p:grpSp>
        <p:nvGrpSpPr>
          <p:cNvPr name="Group 7" id="7"/>
          <p:cNvGrpSpPr/>
          <p:nvPr/>
        </p:nvGrpSpPr>
        <p:grpSpPr>
          <a:xfrm rot="0">
            <a:off x="8531711" y="711980"/>
            <a:ext cx="877649" cy="87764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AE8D4"/>
            </a:solidFill>
          </p:spPr>
        </p:sp>
        <p:sp>
          <p:nvSpPr>
            <p:cNvPr name="TextBox 9" id="9"/>
            <p:cNvSpPr txBox="true"/>
            <p:nvPr/>
          </p:nvSpPr>
          <p:spPr>
            <a:xfrm>
              <a:off x="76200" y="19050"/>
              <a:ext cx="660400" cy="717550"/>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01</a:t>
              </a:r>
            </a:p>
          </p:txBody>
        </p:sp>
      </p:grpSp>
      <p:sp>
        <p:nvSpPr>
          <p:cNvPr name="TextBox 10" id="10"/>
          <p:cNvSpPr txBox="true"/>
          <p:nvPr/>
        </p:nvSpPr>
        <p:spPr>
          <a:xfrm rot="0">
            <a:off x="9617456" y="879127"/>
            <a:ext cx="7641844" cy="483870"/>
          </a:xfrm>
          <a:prstGeom prst="rect">
            <a:avLst/>
          </a:prstGeom>
        </p:spPr>
        <p:txBody>
          <a:bodyPr anchor="t" rtlCol="false" tIns="0" lIns="0" bIns="0" rIns="0">
            <a:spAutoFit/>
          </a:bodyPr>
          <a:lstStyle/>
          <a:p>
            <a:pPr algn="l">
              <a:lnSpc>
                <a:spcPts val="3779"/>
              </a:lnSpc>
            </a:pPr>
            <a:r>
              <a:rPr lang="en-US" sz="2699" b="true">
                <a:solidFill>
                  <a:srgbClr val="FFFFFF"/>
                </a:solidFill>
                <a:latin typeface="Poppins Bold"/>
                <a:ea typeface="Poppins Bold"/>
                <a:cs typeface="Poppins Bold"/>
                <a:sym typeface="Poppins Bold"/>
              </a:rPr>
              <a:t>Diffusion of Innovations (Rogers, 1983)</a:t>
            </a:r>
          </a:p>
        </p:txBody>
      </p:sp>
      <p:sp>
        <p:nvSpPr>
          <p:cNvPr name="TextBox 11" id="11"/>
          <p:cNvSpPr txBox="true"/>
          <p:nvPr/>
        </p:nvSpPr>
        <p:spPr>
          <a:xfrm rot="0">
            <a:off x="9617456" y="1494379"/>
            <a:ext cx="7641844" cy="1711960"/>
          </a:xfrm>
          <a:prstGeom prst="rect">
            <a:avLst/>
          </a:prstGeom>
        </p:spPr>
        <p:txBody>
          <a:bodyPr anchor="t" rtlCol="false" tIns="0" lIns="0" bIns="0" rIns="0">
            <a:spAutoFit/>
          </a:bodyPr>
          <a:lstStyle/>
          <a:p>
            <a:pPr algn="just" marL="0" indent="0" lvl="0">
              <a:lnSpc>
                <a:spcPts val="3410"/>
              </a:lnSpc>
            </a:pPr>
            <a:r>
              <a:rPr lang="en-US" sz="2200">
                <a:solidFill>
                  <a:srgbClr val="FFFFFF"/>
                </a:solidFill>
                <a:latin typeface="Poppins"/>
                <a:ea typeface="Poppins"/>
                <a:cs typeface="Poppins"/>
                <a:sym typeface="Poppins"/>
              </a:rPr>
              <a:t>This classic model explains how new ideas spread through a population in a predictable S-curve, moving from a few innovators to the mainstream. It provides the framework for a trend's rise.</a:t>
            </a:r>
          </a:p>
        </p:txBody>
      </p:sp>
      <p:grpSp>
        <p:nvGrpSpPr>
          <p:cNvPr name="Group 12" id="12"/>
          <p:cNvGrpSpPr/>
          <p:nvPr/>
        </p:nvGrpSpPr>
        <p:grpSpPr>
          <a:xfrm rot="0">
            <a:off x="8531711" y="3493969"/>
            <a:ext cx="877649" cy="8776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AE8D4"/>
            </a:solidFill>
          </p:spPr>
        </p:sp>
        <p:sp>
          <p:nvSpPr>
            <p:cNvPr name="TextBox 14" id="14"/>
            <p:cNvSpPr txBox="true"/>
            <p:nvPr/>
          </p:nvSpPr>
          <p:spPr>
            <a:xfrm>
              <a:off x="76200" y="19050"/>
              <a:ext cx="660400" cy="717550"/>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02</a:t>
              </a:r>
            </a:p>
          </p:txBody>
        </p:sp>
      </p:grpSp>
      <p:sp>
        <p:nvSpPr>
          <p:cNvPr name="TextBox 15" id="15"/>
          <p:cNvSpPr txBox="true"/>
          <p:nvPr/>
        </p:nvSpPr>
        <p:spPr>
          <a:xfrm rot="0">
            <a:off x="9617456" y="3661116"/>
            <a:ext cx="7641844" cy="483870"/>
          </a:xfrm>
          <a:prstGeom prst="rect">
            <a:avLst/>
          </a:prstGeom>
        </p:spPr>
        <p:txBody>
          <a:bodyPr anchor="t" rtlCol="false" tIns="0" lIns="0" bIns="0" rIns="0">
            <a:spAutoFit/>
          </a:bodyPr>
          <a:lstStyle/>
          <a:p>
            <a:pPr algn="l">
              <a:lnSpc>
                <a:spcPts val="3779"/>
              </a:lnSpc>
            </a:pPr>
            <a:r>
              <a:rPr lang="en-US" sz="2699" b="true">
                <a:solidFill>
                  <a:srgbClr val="FFFFFF"/>
                </a:solidFill>
                <a:latin typeface="Poppins Bold"/>
                <a:ea typeface="Poppins Bold"/>
                <a:cs typeface="Poppins Bold"/>
                <a:sym typeface="Poppins Bold"/>
              </a:rPr>
              <a:t>The Fashion Cycle (Simmel, 1957)</a:t>
            </a:r>
          </a:p>
        </p:txBody>
      </p:sp>
      <p:sp>
        <p:nvSpPr>
          <p:cNvPr name="TextBox 16" id="16"/>
          <p:cNvSpPr txBox="true"/>
          <p:nvPr/>
        </p:nvSpPr>
        <p:spPr>
          <a:xfrm rot="0">
            <a:off x="9617456" y="4276368"/>
            <a:ext cx="7641844" cy="1711960"/>
          </a:xfrm>
          <a:prstGeom prst="rect">
            <a:avLst/>
          </a:prstGeom>
        </p:spPr>
        <p:txBody>
          <a:bodyPr anchor="t" rtlCol="false" tIns="0" lIns="0" bIns="0" rIns="0">
            <a:spAutoFit/>
          </a:bodyPr>
          <a:lstStyle/>
          <a:p>
            <a:pPr algn="just" marL="0" indent="0" lvl="0">
              <a:lnSpc>
                <a:spcPts val="3410"/>
              </a:lnSpc>
            </a:pPr>
            <a:r>
              <a:rPr lang="en-US" sz="2200">
                <a:solidFill>
                  <a:srgbClr val="FFFFFF"/>
                </a:solidFill>
                <a:latin typeface="Poppins"/>
                <a:ea typeface="Poppins"/>
                <a:cs typeface="Poppins"/>
                <a:sym typeface="Poppins"/>
              </a:rPr>
              <a:t>A sociological theory explaining why trends are cyclical. Once a trend becomes mainstream, it loses its uniqueness and "cultural capital," which explains its eventual decline.</a:t>
            </a:r>
          </a:p>
        </p:txBody>
      </p:sp>
      <p:grpSp>
        <p:nvGrpSpPr>
          <p:cNvPr name="Group 17" id="17"/>
          <p:cNvGrpSpPr/>
          <p:nvPr/>
        </p:nvGrpSpPr>
        <p:grpSpPr>
          <a:xfrm rot="0">
            <a:off x="8531711" y="6521728"/>
            <a:ext cx="877649" cy="87764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AE8D4"/>
            </a:solidFill>
          </p:spPr>
        </p:sp>
        <p:sp>
          <p:nvSpPr>
            <p:cNvPr name="TextBox 19" id="19"/>
            <p:cNvSpPr txBox="true"/>
            <p:nvPr/>
          </p:nvSpPr>
          <p:spPr>
            <a:xfrm>
              <a:off x="76200" y="19050"/>
              <a:ext cx="660400" cy="717550"/>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03</a:t>
              </a:r>
            </a:p>
          </p:txBody>
        </p:sp>
      </p:grpSp>
      <p:sp>
        <p:nvSpPr>
          <p:cNvPr name="TextBox 20" id="20"/>
          <p:cNvSpPr txBox="true"/>
          <p:nvPr/>
        </p:nvSpPr>
        <p:spPr>
          <a:xfrm rot="0">
            <a:off x="9617456" y="6688874"/>
            <a:ext cx="7641844" cy="483870"/>
          </a:xfrm>
          <a:prstGeom prst="rect">
            <a:avLst/>
          </a:prstGeom>
        </p:spPr>
        <p:txBody>
          <a:bodyPr anchor="t" rtlCol="false" tIns="0" lIns="0" bIns="0" rIns="0">
            <a:spAutoFit/>
          </a:bodyPr>
          <a:lstStyle/>
          <a:p>
            <a:pPr algn="l">
              <a:lnSpc>
                <a:spcPts val="3779"/>
              </a:lnSpc>
            </a:pPr>
            <a:r>
              <a:rPr lang="en-US" sz="2699" b="true">
                <a:solidFill>
                  <a:srgbClr val="FFFFFF"/>
                </a:solidFill>
                <a:latin typeface="Poppins Bold"/>
                <a:ea typeface="Poppins Bold"/>
                <a:cs typeface="Poppins Bold"/>
                <a:sym typeface="Poppins Bold"/>
              </a:rPr>
              <a:t>Food Neophobia</a:t>
            </a:r>
          </a:p>
        </p:txBody>
      </p:sp>
      <p:sp>
        <p:nvSpPr>
          <p:cNvPr name="TextBox 21" id="21"/>
          <p:cNvSpPr txBox="true"/>
          <p:nvPr/>
        </p:nvSpPr>
        <p:spPr>
          <a:xfrm rot="0">
            <a:off x="9617456" y="7304127"/>
            <a:ext cx="7641844" cy="1711960"/>
          </a:xfrm>
          <a:prstGeom prst="rect">
            <a:avLst/>
          </a:prstGeom>
        </p:spPr>
        <p:txBody>
          <a:bodyPr anchor="t" rtlCol="false" tIns="0" lIns="0" bIns="0" rIns="0">
            <a:spAutoFit/>
          </a:bodyPr>
          <a:lstStyle/>
          <a:p>
            <a:pPr algn="just" marL="0" indent="0" lvl="0">
              <a:lnSpc>
                <a:spcPts val="3410"/>
              </a:lnSpc>
            </a:pPr>
            <a:r>
              <a:rPr lang="en-US" sz="2200">
                <a:solidFill>
                  <a:srgbClr val="FFFFFF"/>
                </a:solidFill>
                <a:latin typeface="Poppins"/>
                <a:ea typeface="Poppins"/>
                <a:cs typeface="Poppins"/>
                <a:sym typeface="Poppins"/>
              </a:rPr>
              <a:t>A key psychological barrier that explains why many trends fail. The reluctance to try unfamiliar foods can halt a trend's spread before it reaches mass adoption, creating a crucial friction point in the lifecycle.</a:t>
            </a:r>
          </a:p>
        </p:txBody>
      </p:sp>
      <p:sp>
        <p:nvSpPr>
          <p:cNvPr name="TextBox 22" id="22"/>
          <p:cNvSpPr txBox="true"/>
          <p:nvPr/>
        </p:nvSpPr>
        <p:spPr>
          <a:xfrm rot="0">
            <a:off x="1028700" y="3533708"/>
            <a:ext cx="4193697" cy="2613025"/>
          </a:xfrm>
          <a:prstGeom prst="rect">
            <a:avLst/>
          </a:prstGeom>
        </p:spPr>
        <p:txBody>
          <a:bodyPr anchor="t" rtlCol="false" tIns="0" lIns="0" bIns="0" rIns="0">
            <a:spAutoFit/>
          </a:bodyPr>
          <a:lstStyle/>
          <a:p>
            <a:pPr algn="l" marL="0" indent="0" lvl="0">
              <a:lnSpc>
                <a:spcPts val="3499"/>
              </a:lnSpc>
            </a:pPr>
            <a:r>
              <a:rPr lang="en-US" sz="2499" spc="184">
                <a:solidFill>
                  <a:srgbClr val="000000"/>
                </a:solidFill>
                <a:latin typeface="TT Commons Pro"/>
                <a:ea typeface="TT Commons Pro"/>
                <a:cs typeface="TT Commons Pro"/>
                <a:sym typeface="TT Commons Pro"/>
              </a:rPr>
              <a:t>These theories provide the conceptual basis for understanding rise, peak, and decline behavior in our trend lifecycle analysis. </a:t>
            </a:r>
          </a:p>
        </p:txBody>
      </p:sp>
      <p:grpSp>
        <p:nvGrpSpPr>
          <p:cNvPr name="Group 23" id="23"/>
          <p:cNvGrpSpPr/>
          <p:nvPr/>
        </p:nvGrpSpPr>
        <p:grpSpPr>
          <a:xfrm rot="0">
            <a:off x="12841729" y="9258300"/>
            <a:ext cx="4123905" cy="495834"/>
            <a:chOff x="0" y="0"/>
            <a:chExt cx="1276137" cy="153435"/>
          </a:xfrm>
        </p:grpSpPr>
        <p:sp>
          <p:nvSpPr>
            <p:cNvPr name="Freeform 24" id="24"/>
            <p:cNvSpPr/>
            <p:nvPr/>
          </p:nvSpPr>
          <p:spPr>
            <a:xfrm flipH="false" flipV="false" rot="0">
              <a:off x="0" y="0"/>
              <a:ext cx="1276137" cy="153435"/>
            </a:xfrm>
            <a:custGeom>
              <a:avLst/>
              <a:gdLst/>
              <a:ahLst/>
              <a:cxnLst/>
              <a:rect r="r" b="b" t="t" l="l"/>
              <a:pathLst>
                <a:path h="153435" w="1276137">
                  <a:moveTo>
                    <a:pt x="76718" y="0"/>
                  </a:moveTo>
                  <a:lnTo>
                    <a:pt x="1199420" y="0"/>
                  </a:lnTo>
                  <a:cubicBezTo>
                    <a:pt x="1219767" y="0"/>
                    <a:pt x="1239280" y="8083"/>
                    <a:pt x="1253667" y="22470"/>
                  </a:cubicBezTo>
                  <a:cubicBezTo>
                    <a:pt x="1268055" y="36857"/>
                    <a:pt x="1276137" y="56371"/>
                    <a:pt x="1276137" y="76718"/>
                  </a:cubicBezTo>
                  <a:lnTo>
                    <a:pt x="1276137" y="76718"/>
                  </a:lnTo>
                  <a:cubicBezTo>
                    <a:pt x="1276137" y="97064"/>
                    <a:pt x="1268055" y="116578"/>
                    <a:pt x="1253667" y="130965"/>
                  </a:cubicBezTo>
                  <a:cubicBezTo>
                    <a:pt x="1239280" y="145353"/>
                    <a:pt x="1219767" y="153435"/>
                    <a:pt x="1199420"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DAE8D4"/>
            </a:solidFill>
          </p:spPr>
        </p:sp>
        <p:sp>
          <p:nvSpPr>
            <p:cNvPr name="TextBox 25" id="25"/>
            <p:cNvSpPr txBox="true"/>
            <p:nvPr/>
          </p:nvSpPr>
          <p:spPr>
            <a:xfrm>
              <a:off x="0" y="-38100"/>
              <a:ext cx="1276137" cy="191535"/>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10800000">
            <a:off x="17153069" y="9258300"/>
            <a:ext cx="606002" cy="499060"/>
            <a:chOff x="0" y="0"/>
            <a:chExt cx="647700" cy="533400"/>
          </a:xfrm>
        </p:grpSpPr>
        <p:sp>
          <p:nvSpPr>
            <p:cNvPr name="Freeform 27" id="27"/>
            <p:cNvSpPr/>
            <p:nvPr/>
          </p:nvSpPr>
          <p:spPr>
            <a:xfrm flipH="false" flipV="false" rot="0">
              <a:off x="0" y="0"/>
              <a:ext cx="647700" cy="533400"/>
            </a:xfrm>
            <a:custGeom>
              <a:avLst/>
              <a:gdLst/>
              <a:ahLst/>
              <a:cxnLst/>
              <a:rect r="r" b="b" t="t" l="l"/>
              <a:pathLst>
                <a:path h="533400" w="647700">
                  <a:moveTo>
                    <a:pt x="239386" y="166418"/>
                  </a:moveTo>
                  <a:lnTo>
                    <a:pt x="647700" y="166418"/>
                  </a:lnTo>
                  <a:lnTo>
                    <a:pt x="647700" y="366942"/>
                  </a:lnTo>
                  <a:lnTo>
                    <a:pt x="239373" y="366942"/>
                  </a:lnTo>
                  <a:lnTo>
                    <a:pt x="302255" y="533400"/>
                  </a:lnTo>
                  <a:lnTo>
                    <a:pt x="0" y="266700"/>
                  </a:lnTo>
                  <a:lnTo>
                    <a:pt x="302255" y="0"/>
                  </a:lnTo>
                  <a:lnTo>
                    <a:pt x="239386" y="166418"/>
                  </a:lnTo>
                  <a:close/>
                </a:path>
              </a:pathLst>
            </a:custGeom>
            <a:solidFill>
              <a:srgbClr val="216650"/>
            </a:solidFill>
          </p:spPr>
        </p:sp>
        <p:sp>
          <p:nvSpPr>
            <p:cNvPr name="TextBox 28" id="28"/>
            <p:cNvSpPr txBox="true"/>
            <p:nvPr/>
          </p:nvSpPr>
          <p:spPr>
            <a:xfrm>
              <a:off x="120650" y="117475"/>
              <a:ext cx="527050" cy="250825"/>
            </a:xfrm>
            <a:prstGeom prst="rect">
              <a:avLst/>
            </a:prstGeom>
          </p:spPr>
          <p:txBody>
            <a:bodyPr anchor="ctr" rtlCol="false" tIns="50800" lIns="50800" bIns="50800" rIns="50800"/>
            <a:lstStyle/>
            <a:p>
              <a:pPr algn="ctr">
                <a:lnSpc>
                  <a:spcPts val="2479"/>
                </a:lnSpc>
              </a:pPr>
            </a:p>
          </p:txBody>
        </p:sp>
      </p:grpSp>
      <p:sp>
        <p:nvSpPr>
          <p:cNvPr name="TextBox 29" id="29"/>
          <p:cNvSpPr txBox="true"/>
          <p:nvPr/>
        </p:nvSpPr>
        <p:spPr>
          <a:xfrm rot="0">
            <a:off x="13242362" y="9366354"/>
            <a:ext cx="3322638" cy="279727"/>
          </a:xfrm>
          <a:prstGeom prst="rect">
            <a:avLst/>
          </a:prstGeom>
        </p:spPr>
        <p:txBody>
          <a:bodyPr anchor="t" rtlCol="false" tIns="0" lIns="0" bIns="0" rIns="0">
            <a:spAutoFit/>
          </a:bodyPr>
          <a:lstStyle/>
          <a:p>
            <a:pPr algn="ctr">
              <a:lnSpc>
                <a:spcPts val="2013"/>
              </a:lnSpc>
            </a:pPr>
            <a:r>
              <a:rPr lang="en-US" sz="1864">
                <a:solidFill>
                  <a:srgbClr val="1C2120"/>
                </a:solidFill>
                <a:latin typeface="Poppins"/>
                <a:ea typeface="Poppins"/>
                <a:cs typeface="Poppins"/>
                <a:sym typeface="Poppins"/>
              </a:rPr>
              <a:t>Methodology</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8A692">
                <a:alpha val="50000"/>
              </a:srgbClr>
            </a:gs>
            <a:gs pos="50000">
              <a:srgbClr val="DAE8D4">
                <a:alpha val="55000"/>
              </a:srgbClr>
            </a:gs>
            <a:gs pos="100000">
              <a:srgbClr val="EAA86B">
                <a:alpha val="11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2700000">
            <a:off x="-2507457" y="-373504"/>
            <a:ext cx="9290530" cy="6858100"/>
          </a:xfrm>
          <a:custGeom>
            <a:avLst/>
            <a:gdLst/>
            <a:ahLst/>
            <a:cxnLst/>
            <a:rect r="r" b="b" t="t" l="l"/>
            <a:pathLst>
              <a:path h="6858100" w="9290530">
                <a:moveTo>
                  <a:pt x="9290530" y="0"/>
                </a:moveTo>
                <a:lnTo>
                  <a:pt x="0" y="0"/>
                </a:lnTo>
                <a:lnTo>
                  <a:pt x="0" y="6858100"/>
                </a:lnTo>
                <a:lnTo>
                  <a:pt x="9290530" y="6858100"/>
                </a:lnTo>
                <a:lnTo>
                  <a:pt x="9290530" y="0"/>
                </a:lnTo>
                <a:close/>
              </a:path>
            </a:pathLst>
          </a:custGeom>
          <a:blipFill>
            <a:blip r:embed="rId2">
              <a:alphaModFix amt="24000"/>
            </a:blip>
            <a:stretch>
              <a:fillRect l="0" t="0" r="0" b="0"/>
            </a:stretch>
          </a:blipFill>
        </p:spPr>
      </p:sp>
      <p:grpSp>
        <p:nvGrpSpPr>
          <p:cNvPr name="Group 3" id="3"/>
          <p:cNvGrpSpPr/>
          <p:nvPr/>
        </p:nvGrpSpPr>
        <p:grpSpPr>
          <a:xfrm rot="0">
            <a:off x="8592054" y="970292"/>
            <a:ext cx="8797534" cy="8385207"/>
            <a:chOff x="0" y="0"/>
            <a:chExt cx="2317046" cy="2208450"/>
          </a:xfrm>
        </p:grpSpPr>
        <p:sp>
          <p:nvSpPr>
            <p:cNvPr name="Freeform 4" id="4"/>
            <p:cNvSpPr/>
            <p:nvPr/>
          </p:nvSpPr>
          <p:spPr>
            <a:xfrm flipH="false" flipV="false" rot="0">
              <a:off x="0" y="0"/>
              <a:ext cx="2317046" cy="2208450"/>
            </a:xfrm>
            <a:custGeom>
              <a:avLst/>
              <a:gdLst/>
              <a:ahLst/>
              <a:cxnLst/>
              <a:rect r="r" b="b" t="t" l="l"/>
              <a:pathLst>
                <a:path h="2208450" w="2317046">
                  <a:moveTo>
                    <a:pt x="81841" y="0"/>
                  </a:moveTo>
                  <a:lnTo>
                    <a:pt x="2235205" y="0"/>
                  </a:lnTo>
                  <a:cubicBezTo>
                    <a:pt x="2280405" y="0"/>
                    <a:pt x="2317046" y="36641"/>
                    <a:pt x="2317046" y="81841"/>
                  </a:cubicBezTo>
                  <a:lnTo>
                    <a:pt x="2317046" y="2126609"/>
                  </a:lnTo>
                  <a:cubicBezTo>
                    <a:pt x="2317046" y="2171808"/>
                    <a:pt x="2280405" y="2208450"/>
                    <a:pt x="2235205" y="2208450"/>
                  </a:cubicBezTo>
                  <a:lnTo>
                    <a:pt x="81841" y="2208450"/>
                  </a:lnTo>
                  <a:cubicBezTo>
                    <a:pt x="36641" y="2208450"/>
                    <a:pt x="0" y="2171808"/>
                    <a:pt x="0" y="2126609"/>
                  </a:cubicBezTo>
                  <a:lnTo>
                    <a:pt x="0" y="81841"/>
                  </a:lnTo>
                  <a:cubicBezTo>
                    <a:pt x="0" y="36641"/>
                    <a:pt x="36641" y="0"/>
                    <a:pt x="81841" y="0"/>
                  </a:cubicBezTo>
                  <a:close/>
                </a:path>
              </a:pathLst>
            </a:custGeom>
            <a:solidFill>
              <a:srgbClr val="30817B">
                <a:alpha val="25882"/>
              </a:srgbClr>
            </a:solidFill>
            <a:ln w="19050" cap="rnd">
              <a:solidFill>
                <a:srgbClr val="424242">
                  <a:alpha val="25882"/>
                </a:srgbClr>
              </a:solidFill>
              <a:prstDash val="solid"/>
              <a:round/>
            </a:ln>
          </p:spPr>
        </p:sp>
        <p:sp>
          <p:nvSpPr>
            <p:cNvPr name="TextBox 5" id="5"/>
            <p:cNvSpPr txBox="true"/>
            <p:nvPr/>
          </p:nvSpPr>
          <p:spPr>
            <a:xfrm>
              <a:off x="0" y="-28575"/>
              <a:ext cx="2317046" cy="2237025"/>
            </a:xfrm>
            <a:prstGeom prst="rect">
              <a:avLst/>
            </a:prstGeom>
          </p:spPr>
          <p:txBody>
            <a:bodyPr anchor="ctr" rtlCol="false" tIns="50800" lIns="50800" bIns="50800" rIns="50800"/>
            <a:lstStyle/>
            <a:p>
              <a:pPr algn="ctr">
                <a:lnSpc>
                  <a:spcPts val="2015"/>
                </a:lnSpc>
              </a:pPr>
            </a:p>
          </p:txBody>
        </p:sp>
      </p:grpSp>
      <p:sp>
        <p:nvSpPr>
          <p:cNvPr name="Freeform 6" id="6"/>
          <p:cNvSpPr/>
          <p:nvPr/>
        </p:nvSpPr>
        <p:spPr>
          <a:xfrm flipH="false" flipV="false" rot="0">
            <a:off x="9175878" y="2052279"/>
            <a:ext cx="2022641" cy="1426881"/>
          </a:xfrm>
          <a:custGeom>
            <a:avLst/>
            <a:gdLst/>
            <a:ahLst/>
            <a:cxnLst/>
            <a:rect r="r" b="b" t="t" l="l"/>
            <a:pathLst>
              <a:path h="1426881" w="2022641">
                <a:moveTo>
                  <a:pt x="0" y="0"/>
                </a:moveTo>
                <a:lnTo>
                  <a:pt x="2022641" y="0"/>
                </a:lnTo>
                <a:lnTo>
                  <a:pt x="2022641" y="1426881"/>
                </a:lnTo>
                <a:lnTo>
                  <a:pt x="0" y="1426881"/>
                </a:lnTo>
                <a:lnTo>
                  <a:pt x="0" y="0"/>
                </a:lnTo>
                <a:close/>
              </a:path>
            </a:pathLst>
          </a:custGeom>
          <a:blipFill>
            <a:blip r:embed="rId3"/>
            <a:stretch>
              <a:fillRect l="0" t="0" r="0" b="0"/>
            </a:stretch>
          </a:blipFill>
        </p:spPr>
      </p:sp>
      <p:sp>
        <p:nvSpPr>
          <p:cNvPr name="Freeform 7" id="7"/>
          <p:cNvSpPr/>
          <p:nvPr/>
        </p:nvSpPr>
        <p:spPr>
          <a:xfrm flipH="false" flipV="false" rot="0">
            <a:off x="9182494" y="4302046"/>
            <a:ext cx="1948121" cy="1948121"/>
          </a:xfrm>
          <a:custGeom>
            <a:avLst/>
            <a:gdLst/>
            <a:ahLst/>
            <a:cxnLst/>
            <a:rect r="r" b="b" t="t" l="l"/>
            <a:pathLst>
              <a:path h="1948121" w="1948121">
                <a:moveTo>
                  <a:pt x="0" y="0"/>
                </a:moveTo>
                <a:lnTo>
                  <a:pt x="1948121" y="0"/>
                </a:lnTo>
                <a:lnTo>
                  <a:pt x="1948121" y="1948122"/>
                </a:lnTo>
                <a:lnTo>
                  <a:pt x="0" y="19481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250398" y="6741735"/>
            <a:ext cx="2023214" cy="2023214"/>
          </a:xfrm>
          <a:custGeom>
            <a:avLst/>
            <a:gdLst/>
            <a:ahLst/>
            <a:cxnLst/>
            <a:rect r="r" b="b" t="t" l="l"/>
            <a:pathLst>
              <a:path h="2023214" w="2023214">
                <a:moveTo>
                  <a:pt x="0" y="0"/>
                </a:moveTo>
                <a:lnTo>
                  <a:pt x="2023214" y="0"/>
                </a:lnTo>
                <a:lnTo>
                  <a:pt x="2023214" y="2023214"/>
                </a:lnTo>
                <a:lnTo>
                  <a:pt x="0" y="2023214"/>
                </a:lnTo>
                <a:lnTo>
                  <a:pt x="0" y="0"/>
                </a:lnTo>
                <a:close/>
              </a:path>
            </a:pathLst>
          </a:custGeom>
          <a:blipFill>
            <a:blip r:embed="rId6"/>
            <a:stretch>
              <a:fillRect l="0" t="0" r="0" b="0"/>
            </a:stretch>
          </a:blipFill>
        </p:spPr>
      </p:sp>
      <p:sp>
        <p:nvSpPr>
          <p:cNvPr name="TextBox 9" id="9"/>
          <p:cNvSpPr txBox="true"/>
          <p:nvPr/>
        </p:nvSpPr>
        <p:spPr>
          <a:xfrm rot="0">
            <a:off x="1028700" y="1171575"/>
            <a:ext cx="6880469" cy="2504822"/>
          </a:xfrm>
          <a:prstGeom prst="rect">
            <a:avLst/>
          </a:prstGeom>
        </p:spPr>
        <p:txBody>
          <a:bodyPr anchor="t" rtlCol="false" tIns="0" lIns="0" bIns="0" rIns="0">
            <a:spAutoFit/>
          </a:bodyPr>
          <a:lstStyle/>
          <a:p>
            <a:pPr algn="l">
              <a:lnSpc>
                <a:spcPts val="9212"/>
              </a:lnSpc>
            </a:pPr>
            <a:r>
              <a:rPr lang="en-US" b="true" sz="9800" spc="-460">
                <a:solidFill>
                  <a:srgbClr val="17726D"/>
                </a:solidFill>
                <a:latin typeface="Poppins Heavy"/>
                <a:ea typeface="Poppins Heavy"/>
                <a:cs typeface="Poppins Heavy"/>
                <a:sym typeface="Poppins Heavy"/>
              </a:rPr>
              <a:t>Data Sources</a:t>
            </a:r>
          </a:p>
        </p:txBody>
      </p:sp>
      <p:sp>
        <p:nvSpPr>
          <p:cNvPr name="TextBox 10" id="10"/>
          <p:cNvSpPr txBox="true"/>
          <p:nvPr/>
        </p:nvSpPr>
        <p:spPr>
          <a:xfrm rot="0">
            <a:off x="11726546" y="1459713"/>
            <a:ext cx="5140506" cy="466725"/>
          </a:xfrm>
          <a:prstGeom prst="rect">
            <a:avLst/>
          </a:prstGeom>
        </p:spPr>
        <p:txBody>
          <a:bodyPr anchor="t" rtlCol="false" tIns="0" lIns="0" bIns="0" rIns="0">
            <a:spAutoFit/>
          </a:bodyPr>
          <a:lstStyle/>
          <a:p>
            <a:pPr algn="l">
              <a:lnSpc>
                <a:spcPts val="3599"/>
              </a:lnSpc>
            </a:pPr>
            <a:r>
              <a:rPr lang="en-US" sz="2999" b="true">
                <a:solidFill>
                  <a:srgbClr val="17726D"/>
                </a:solidFill>
                <a:latin typeface="Poppins Heavy"/>
                <a:ea typeface="Poppins Heavy"/>
                <a:cs typeface="Poppins Heavy"/>
                <a:sym typeface="Poppins Heavy"/>
              </a:rPr>
              <a:t>YouTube </a:t>
            </a:r>
          </a:p>
        </p:txBody>
      </p:sp>
      <p:sp>
        <p:nvSpPr>
          <p:cNvPr name="TextBox 11" id="11"/>
          <p:cNvSpPr txBox="true"/>
          <p:nvPr/>
        </p:nvSpPr>
        <p:spPr>
          <a:xfrm rot="0">
            <a:off x="11658643" y="4059159"/>
            <a:ext cx="5140506" cy="466725"/>
          </a:xfrm>
          <a:prstGeom prst="rect">
            <a:avLst/>
          </a:prstGeom>
        </p:spPr>
        <p:txBody>
          <a:bodyPr anchor="t" rtlCol="false" tIns="0" lIns="0" bIns="0" rIns="0">
            <a:spAutoFit/>
          </a:bodyPr>
          <a:lstStyle/>
          <a:p>
            <a:pPr algn="l">
              <a:lnSpc>
                <a:spcPts val="3599"/>
              </a:lnSpc>
            </a:pPr>
            <a:r>
              <a:rPr lang="en-US" sz="2999" b="true">
                <a:solidFill>
                  <a:srgbClr val="17726D"/>
                </a:solidFill>
                <a:latin typeface="Poppins Heavy"/>
                <a:ea typeface="Poppins Heavy"/>
                <a:cs typeface="Poppins Heavy"/>
                <a:sym typeface="Poppins Heavy"/>
              </a:rPr>
              <a:t>Reddit</a:t>
            </a:r>
          </a:p>
        </p:txBody>
      </p:sp>
      <p:sp>
        <p:nvSpPr>
          <p:cNvPr name="TextBox 12" id="12"/>
          <p:cNvSpPr txBox="true"/>
          <p:nvPr/>
        </p:nvSpPr>
        <p:spPr>
          <a:xfrm rot="0">
            <a:off x="11726546" y="2232086"/>
            <a:ext cx="4985294" cy="1416050"/>
          </a:xfrm>
          <a:prstGeom prst="rect">
            <a:avLst/>
          </a:prstGeom>
        </p:spPr>
        <p:txBody>
          <a:bodyPr anchor="t" rtlCol="false" tIns="0" lIns="0" bIns="0" rIns="0">
            <a:spAutoFit/>
          </a:bodyPr>
          <a:lstStyle/>
          <a:p>
            <a:pPr algn="l" marL="431797" indent="-215899" lvl="1">
              <a:lnSpc>
                <a:spcPts val="2799"/>
              </a:lnSpc>
              <a:buFont typeface="Arial"/>
              <a:buChar char="•"/>
            </a:pPr>
            <a:r>
              <a:rPr lang="en-US" sz="1999" spc="-93">
                <a:solidFill>
                  <a:srgbClr val="000001"/>
                </a:solidFill>
                <a:latin typeface="Poppins Light"/>
                <a:ea typeface="Poppins Light"/>
                <a:cs typeface="Poppins Light"/>
                <a:sym typeface="Poppins Light"/>
              </a:rPr>
              <a:t>Video metadata</a:t>
            </a:r>
          </a:p>
          <a:p>
            <a:pPr algn="l">
              <a:lnSpc>
                <a:spcPts val="2799"/>
              </a:lnSpc>
            </a:pPr>
          </a:p>
          <a:p>
            <a:pPr algn="l" marL="431797" indent="-215899" lvl="1">
              <a:lnSpc>
                <a:spcPts val="2799"/>
              </a:lnSpc>
              <a:buFont typeface="Arial"/>
              <a:buChar char="•"/>
            </a:pPr>
            <a:r>
              <a:rPr lang="en-US" sz="1999" spc="-93">
                <a:solidFill>
                  <a:srgbClr val="000001"/>
                </a:solidFill>
                <a:latin typeface="Poppins Light"/>
                <a:ea typeface="Poppins Light"/>
                <a:cs typeface="Poppins Light"/>
                <a:sym typeface="Poppins Light"/>
              </a:rPr>
              <a:t>Engagement metrics (views, likes, comments)</a:t>
            </a:r>
          </a:p>
        </p:txBody>
      </p:sp>
      <p:sp>
        <p:nvSpPr>
          <p:cNvPr name="TextBox 13" id="13"/>
          <p:cNvSpPr txBox="true"/>
          <p:nvPr/>
        </p:nvSpPr>
        <p:spPr>
          <a:xfrm rot="0">
            <a:off x="11658643" y="4831532"/>
            <a:ext cx="4985294" cy="1768475"/>
          </a:xfrm>
          <a:prstGeom prst="rect">
            <a:avLst/>
          </a:prstGeom>
        </p:spPr>
        <p:txBody>
          <a:bodyPr anchor="t" rtlCol="false" tIns="0" lIns="0" bIns="0" rIns="0">
            <a:spAutoFit/>
          </a:bodyPr>
          <a:lstStyle/>
          <a:p>
            <a:pPr algn="l" marL="431797" indent="-215899" lvl="1">
              <a:lnSpc>
                <a:spcPts val="2799"/>
              </a:lnSpc>
              <a:buFont typeface="Arial"/>
              <a:buChar char="•"/>
            </a:pPr>
            <a:r>
              <a:rPr lang="en-US" sz="1999" spc="-93">
                <a:solidFill>
                  <a:srgbClr val="000001"/>
                </a:solidFill>
                <a:latin typeface="Poppins Light"/>
                <a:ea typeface="Poppins Light"/>
                <a:cs typeface="Poppins Light"/>
                <a:sym typeface="Poppins Light"/>
              </a:rPr>
              <a:t>Post Discussions</a:t>
            </a:r>
          </a:p>
          <a:p>
            <a:pPr algn="l">
              <a:lnSpc>
                <a:spcPts val="2799"/>
              </a:lnSpc>
            </a:pPr>
          </a:p>
          <a:p>
            <a:pPr algn="l" marL="431797" indent="-215899" lvl="1">
              <a:lnSpc>
                <a:spcPts val="2799"/>
              </a:lnSpc>
              <a:buFont typeface="Arial"/>
              <a:buChar char="•"/>
            </a:pPr>
            <a:r>
              <a:rPr lang="en-US" sz="1999" spc="-93">
                <a:solidFill>
                  <a:srgbClr val="000001"/>
                </a:solidFill>
                <a:latin typeface="Poppins Light"/>
                <a:ea typeface="Poppins Light"/>
                <a:cs typeface="Poppins Light"/>
                <a:sym typeface="Poppins Light"/>
              </a:rPr>
              <a:t>Sentiment</a:t>
            </a:r>
          </a:p>
          <a:p>
            <a:pPr algn="l">
              <a:lnSpc>
                <a:spcPts val="2799"/>
              </a:lnSpc>
            </a:pPr>
          </a:p>
          <a:p>
            <a:pPr algn="l" marL="431797" indent="-215899" lvl="1">
              <a:lnSpc>
                <a:spcPts val="2799"/>
              </a:lnSpc>
              <a:buFont typeface="Arial"/>
              <a:buChar char="•"/>
            </a:pPr>
            <a:r>
              <a:rPr lang="en-US" sz="1999" spc="-93">
                <a:solidFill>
                  <a:srgbClr val="000001"/>
                </a:solidFill>
                <a:latin typeface="Poppins Light"/>
                <a:ea typeface="Poppins Light"/>
                <a:cs typeface="Poppins Light"/>
                <a:sym typeface="Poppins Light"/>
              </a:rPr>
              <a:t>Community-driven reactions</a:t>
            </a:r>
          </a:p>
        </p:txBody>
      </p:sp>
      <p:sp>
        <p:nvSpPr>
          <p:cNvPr name="TextBox 14" id="14"/>
          <p:cNvSpPr txBox="true"/>
          <p:nvPr/>
        </p:nvSpPr>
        <p:spPr>
          <a:xfrm rot="0">
            <a:off x="11726546" y="7011030"/>
            <a:ext cx="5140506" cy="466725"/>
          </a:xfrm>
          <a:prstGeom prst="rect">
            <a:avLst/>
          </a:prstGeom>
        </p:spPr>
        <p:txBody>
          <a:bodyPr anchor="t" rtlCol="false" tIns="0" lIns="0" bIns="0" rIns="0">
            <a:spAutoFit/>
          </a:bodyPr>
          <a:lstStyle/>
          <a:p>
            <a:pPr algn="l">
              <a:lnSpc>
                <a:spcPts val="3599"/>
              </a:lnSpc>
            </a:pPr>
            <a:r>
              <a:rPr lang="en-US" sz="2999" b="true">
                <a:solidFill>
                  <a:srgbClr val="17726D"/>
                </a:solidFill>
                <a:latin typeface="Poppins Heavy"/>
                <a:ea typeface="Poppins Heavy"/>
                <a:cs typeface="Poppins Heavy"/>
                <a:sym typeface="Poppins Heavy"/>
              </a:rPr>
              <a:t>Google Trends</a:t>
            </a:r>
          </a:p>
        </p:txBody>
      </p:sp>
      <p:sp>
        <p:nvSpPr>
          <p:cNvPr name="TextBox 15" id="15"/>
          <p:cNvSpPr txBox="true"/>
          <p:nvPr/>
        </p:nvSpPr>
        <p:spPr>
          <a:xfrm rot="0">
            <a:off x="11726546" y="7783403"/>
            <a:ext cx="4985294" cy="1063625"/>
          </a:xfrm>
          <a:prstGeom prst="rect">
            <a:avLst/>
          </a:prstGeom>
        </p:spPr>
        <p:txBody>
          <a:bodyPr anchor="t" rtlCol="false" tIns="0" lIns="0" bIns="0" rIns="0">
            <a:spAutoFit/>
          </a:bodyPr>
          <a:lstStyle/>
          <a:p>
            <a:pPr algn="l" marL="431797" indent="-215899" lvl="1">
              <a:lnSpc>
                <a:spcPts val="2799"/>
              </a:lnSpc>
              <a:buFont typeface="Arial"/>
              <a:buChar char="•"/>
            </a:pPr>
            <a:r>
              <a:rPr lang="en-US" sz="1999" spc="-93">
                <a:solidFill>
                  <a:srgbClr val="000001"/>
                </a:solidFill>
                <a:latin typeface="Poppins Light"/>
                <a:ea typeface="Poppins Light"/>
                <a:cs typeface="Poppins Light"/>
                <a:sym typeface="Poppins Light"/>
              </a:rPr>
              <a:t>Search interest</a:t>
            </a:r>
          </a:p>
          <a:p>
            <a:pPr algn="l">
              <a:lnSpc>
                <a:spcPts val="2799"/>
              </a:lnSpc>
            </a:pPr>
          </a:p>
          <a:p>
            <a:pPr algn="l" marL="431797" indent="-215899" lvl="1">
              <a:lnSpc>
                <a:spcPts val="2799"/>
              </a:lnSpc>
              <a:buFont typeface="Arial"/>
              <a:buChar char="•"/>
            </a:pPr>
            <a:r>
              <a:rPr lang="en-US" sz="1999" spc="-93">
                <a:solidFill>
                  <a:srgbClr val="000001"/>
                </a:solidFill>
                <a:latin typeface="Poppins Light"/>
                <a:ea typeface="Poppins Light"/>
                <a:cs typeface="Poppins Light"/>
                <a:sym typeface="Poppins Light"/>
              </a:rPr>
              <a:t>Regional Diffusion Patterns</a:t>
            </a:r>
          </a:p>
        </p:txBody>
      </p:sp>
      <p:sp>
        <p:nvSpPr>
          <p:cNvPr name="TextBox 16" id="16"/>
          <p:cNvSpPr txBox="true"/>
          <p:nvPr/>
        </p:nvSpPr>
        <p:spPr>
          <a:xfrm rot="0">
            <a:off x="1028700" y="4127282"/>
            <a:ext cx="6880469" cy="1809750"/>
          </a:xfrm>
          <a:prstGeom prst="rect">
            <a:avLst/>
          </a:prstGeom>
        </p:spPr>
        <p:txBody>
          <a:bodyPr anchor="t" rtlCol="false" tIns="0" lIns="0" bIns="0" rIns="0">
            <a:spAutoFit/>
          </a:bodyPr>
          <a:lstStyle/>
          <a:p>
            <a:pPr algn="l">
              <a:lnSpc>
                <a:spcPts val="3599"/>
              </a:lnSpc>
            </a:pPr>
            <a:r>
              <a:rPr lang="en-US" sz="2999">
                <a:solidFill>
                  <a:srgbClr val="1C2120"/>
                </a:solidFill>
                <a:latin typeface="Poppins"/>
                <a:ea typeface="Poppins"/>
                <a:cs typeface="Poppins"/>
                <a:sym typeface="Poppins"/>
              </a:rPr>
              <a:t>We collected and analyzed data from three key digital platforms to capture different dimensions of online food trends.</a:t>
            </a:r>
          </a:p>
        </p:txBody>
      </p:sp>
      <p:sp>
        <p:nvSpPr>
          <p:cNvPr name="AutoShape 17" id="17"/>
          <p:cNvSpPr/>
          <p:nvPr/>
        </p:nvSpPr>
        <p:spPr>
          <a:xfrm>
            <a:off x="1028700" y="3714497"/>
            <a:ext cx="6008511" cy="0"/>
          </a:xfrm>
          <a:prstGeom prst="line">
            <a:avLst/>
          </a:prstGeom>
          <a:ln cap="flat" w="76200">
            <a:solidFill>
              <a:srgbClr val="DAE8D4"/>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8A692">
                <a:alpha val="100000"/>
              </a:srgbClr>
            </a:gs>
            <a:gs pos="50000">
              <a:srgbClr val="DAE8D4">
                <a:alpha val="55000"/>
              </a:srgbClr>
            </a:gs>
            <a:gs pos="100000">
              <a:srgbClr val="EAA86B">
                <a:alpha val="11000"/>
              </a:srgbClr>
            </a:gs>
          </a:gsLst>
          <a:lin ang="0"/>
        </a:gra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9553233" y="1852097"/>
          <a:ext cx="7706067" cy="6545580"/>
        </p:xfrm>
        <a:graphic>
          <a:graphicData uri="http://schemas.openxmlformats.org/drawingml/2006/table">
            <a:tbl>
              <a:tblPr/>
              <a:tblGrid>
                <a:gridCol w="7706067"/>
              </a:tblGrid>
              <a:tr h="1636395">
                <a:tc>
                  <a:txBody>
                    <a:bodyPr anchor="t" rtlCol="false"/>
                    <a:lstStyle/>
                    <a:p>
                      <a:pPr algn="ctr">
                        <a:lnSpc>
                          <a:spcPts val="2660"/>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007A3F"/>
                    </a:solidFill>
                  </a:tcPr>
                </a:tc>
              </a:tr>
              <a:tr h="1636395">
                <a:tc>
                  <a:txBody>
                    <a:bodyPr anchor="t" rtlCol="false"/>
                    <a:lstStyle/>
                    <a:p>
                      <a:pPr algn="ctr">
                        <a:lnSpc>
                          <a:spcPts val="3079"/>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17726D"/>
                    </a:solidFill>
                  </a:tcPr>
                </a:tc>
              </a:tr>
              <a:tr h="1636395">
                <a:tc>
                  <a:txBody>
                    <a:bodyPr anchor="t" rtlCol="false"/>
                    <a:lstStyle/>
                    <a:p>
                      <a:pPr algn="ctr">
                        <a:lnSpc>
                          <a:spcPts val="3079"/>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66BB9F"/>
                    </a:solidFill>
                  </a:tcPr>
                </a:tc>
              </a:tr>
              <a:tr h="1636395">
                <a:tc>
                  <a:txBody>
                    <a:bodyPr anchor="t" rtlCol="false"/>
                    <a:lstStyle/>
                    <a:p>
                      <a:pPr algn="ctr">
                        <a:lnSpc>
                          <a:spcPts val="3079"/>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509D78"/>
                    </a:solidFill>
                  </a:tcPr>
                </a:tc>
              </a:tr>
            </a:tbl>
          </a:graphicData>
        </a:graphic>
      </p:graphicFrame>
      <p:grpSp>
        <p:nvGrpSpPr>
          <p:cNvPr name="Group 3" id="3"/>
          <p:cNvGrpSpPr/>
          <p:nvPr/>
        </p:nvGrpSpPr>
        <p:grpSpPr>
          <a:xfrm rot="0">
            <a:off x="8916602" y="6953290"/>
            <a:ext cx="1273262" cy="1481614"/>
            <a:chOff x="0" y="0"/>
            <a:chExt cx="698500" cy="812800"/>
          </a:xfrm>
        </p:grpSpPr>
        <p:sp>
          <p:nvSpPr>
            <p:cNvPr name="Freeform 4" id="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alpha val="60000"/>
              </a:srgbClr>
            </a:solidFill>
          </p:spPr>
        </p:sp>
        <p:sp>
          <p:nvSpPr>
            <p:cNvPr name="TextBox 5" id="5"/>
            <p:cNvSpPr txBox="true"/>
            <p:nvPr/>
          </p:nvSpPr>
          <p:spPr>
            <a:xfrm>
              <a:off x="0" y="82550"/>
              <a:ext cx="698500" cy="590550"/>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9026561" y="7081242"/>
            <a:ext cx="1053344" cy="1225709"/>
            <a:chOff x="0" y="0"/>
            <a:chExt cx="698500" cy="812800"/>
          </a:xfrm>
        </p:grpSpPr>
        <p:sp>
          <p:nvSpPr>
            <p:cNvPr name="Freeform 7" id="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name="TextBox 8" id="8"/>
            <p:cNvSpPr txBox="true"/>
            <p:nvPr/>
          </p:nvSpPr>
          <p:spPr>
            <a:xfrm>
              <a:off x="0" y="82550"/>
              <a:ext cx="698500" cy="590550"/>
            </a:xfrm>
            <a:prstGeom prst="rect">
              <a:avLst/>
            </a:prstGeom>
          </p:spPr>
          <p:txBody>
            <a:bodyPr anchor="ctr" rtlCol="false" tIns="50800" lIns="50800" bIns="50800" rIns="50800"/>
            <a:lstStyle/>
            <a:p>
              <a:pPr algn="ctr">
                <a:lnSpc>
                  <a:spcPts val="3299"/>
                </a:lnSpc>
              </a:pPr>
            </a:p>
          </p:txBody>
        </p:sp>
      </p:grpSp>
      <p:grpSp>
        <p:nvGrpSpPr>
          <p:cNvPr name="Group 9" id="9"/>
          <p:cNvGrpSpPr/>
          <p:nvPr/>
        </p:nvGrpSpPr>
        <p:grpSpPr>
          <a:xfrm rot="0">
            <a:off x="0" y="82590"/>
            <a:ext cx="8478452" cy="10287000"/>
            <a:chOff x="0" y="0"/>
            <a:chExt cx="2233008" cy="2709333"/>
          </a:xfrm>
        </p:grpSpPr>
        <p:sp>
          <p:nvSpPr>
            <p:cNvPr name="Freeform 10" id="10"/>
            <p:cNvSpPr/>
            <p:nvPr/>
          </p:nvSpPr>
          <p:spPr>
            <a:xfrm flipH="false" flipV="false" rot="0">
              <a:off x="0" y="0"/>
              <a:ext cx="2233008" cy="2709333"/>
            </a:xfrm>
            <a:custGeom>
              <a:avLst/>
              <a:gdLst/>
              <a:ahLst/>
              <a:cxnLst/>
              <a:rect r="r" b="b" t="t" l="l"/>
              <a:pathLst>
                <a:path h="2709333" w="2233008">
                  <a:moveTo>
                    <a:pt x="0" y="0"/>
                  </a:moveTo>
                  <a:lnTo>
                    <a:pt x="2233008" y="0"/>
                  </a:lnTo>
                  <a:lnTo>
                    <a:pt x="2233008" y="2709333"/>
                  </a:lnTo>
                  <a:lnTo>
                    <a:pt x="0" y="2709333"/>
                  </a:lnTo>
                  <a:close/>
                </a:path>
              </a:pathLst>
            </a:custGeom>
            <a:solidFill>
              <a:srgbClr val="17726D">
                <a:alpha val="92941"/>
              </a:srgbClr>
            </a:solidFill>
          </p:spPr>
        </p:sp>
        <p:sp>
          <p:nvSpPr>
            <p:cNvPr name="TextBox 11" id="11"/>
            <p:cNvSpPr txBox="true"/>
            <p:nvPr/>
          </p:nvSpPr>
          <p:spPr>
            <a:xfrm>
              <a:off x="0" y="-47625"/>
              <a:ext cx="2233008" cy="2756958"/>
            </a:xfrm>
            <a:prstGeom prst="rect">
              <a:avLst/>
            </a:prstGeom>
          </p:spPr>
          <p:txBody>
            <a:bodyPr anchor="ctr" rtlCol="false" tIns="50800" lIns="50800" bIns="50800" rIns="50800"/>
            <a:lstStyle/>
            <a:p>
              <a:pPr algn="ctr">
                <a:lnSpc>
                  <a:spcPts val="2479"/>
                </a:lnSpc>
              </a:pPr>
            </a:p>
          </p:txBody>
        </p:sp>
      </p:grpSp>
      <p:sp>
        <p:nvSpPr>
          <p:cNvPr name="AutoShape 12" id="12"/>
          <p:cNvSpPr/>
          <p:nvPr/>
        </p:nvSpPr>
        <p:spPr>
          <a:xfrm>
            <a:off x="1028700" y="6600765"/>
            <a:ext cx="1858299" cy="0"/>
          </a:xfrm>
          <a:prstGeom prst="line">
            <a:avLst/>
          </a:prstGeom>
          <a:ln cap="flat" w="76200">
            <a:solidFill>
              <a:srgbClr val="DAE8D4"/>
            </a:solidFill>
            <a:prstDash val="solid"/>
            <a:headEnd type="none" len="sm" w="sm"/>
            <a:tailEnd type="none" len="sm" w="sm"/>
          </a:ln>
        </p:spPr>
      </p:sp>
      <p:grpSp>
        <p:nvGrpSpPr>
          <p:cNvPr name="Group 13" id="13"/>
          <p:cNvGrpSpPr/>
          <p:nvPr/>
        </p:nvGrpSpPr>
        <p:grpSpPr>
          <a:xfrm rot="0">
            <a:off x="8916602" y="1852097"/>
            <a:ext cx="1273262" cy="1481614"/>
            <a:chOff x="0" y="0"/>
            <a:chExt cx="1697682" cy="1975485"/>
          </a:xfrm>
        </p:grpSpPr>
        <p:grpSp>
          <p:nvGrpSpPr>
            <p:cNvPr name="Group 14" id="14"/>
            <p:cNvGrpSpPr/>
            <p:nvPr/>
          </p:nvGrpSpPr>
          <p:grpSpPr>
            <a:xfrm rot="0">
              <a:off x="0" y="0"/>
              <a:ext cx="1697682" cy="1975485"/>
              <a:chOff x="0" y="0"/>
              <a:chExt cx="698500" cy="812800"/>
            </a:xfrm>
          </p:grpSpPr>
          <p:sp>
            <p:nvSpPr>
              <p:cNvPr name="Freeform 15" id="1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alpha val="60000"/>
                </a:srgbClr>
              </a:solidFill>
            </p:spPr>
          </p:sp>
          <p:sp>
            <p:nvSpPr>
              <p:cNvPr name="TextBox 16" id="16"/>
              <p:cNvSpPr txBox="true"/>
              <p:nvPr/>
            </p:nvSpPr>
            <p:spPr>
              <a:xfrm>
                <a:off x="0" y="82550"/>
                <a:ext cx="698500" cy="590550"/>
              </a:xfrm>
              <a:prstGeom prst="rect">
                <a:avLst/>
              </a:prstGeom>
            </p:spPr>
            <p:txBody>
              <a:bodyPr anchor="ctr" rtlCol="false" tIns="50800" lIns="50800" bIns="50800" rIns="50800"/>
              <a:lstStyle/>
              <a:p>
                <a:pPr algn="ctr">
                  <a:lnSpc>
                    <a:spcPts val="3299"/>
                  </a:lnSpc>
                </a:pPr>
              </a:p>
            </p:txBody>
          </p:sp>
        </p:grpSp>
        <p:grpSp>
          <p:nvGrpSpPr>
            <p:cNvPr name="Group 17" id="17"/>
            <p:cNvGrpSpPr/>
            <p:nvPr/>
          </p:nvGrpSpPr>
          <p:grpSpPr>
            <a:xfrm rot="0">
              <a:off x="146612" y="170603"/>
              <a:ext cx="1404458" cy="1634279"/>
              <a:chOff x="0" y="0"/>
              <a:chExt cx="698500" cy="812800"/>
            </a:xfrm>
          </p:grpSpPr>
          <p:sp>
            <p:nvSpPr>
              <p:cNvPr name="Freeform 18" id="1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name="TextBox 19" id="19"/>
              <p:cNvSpPr txBox="true"/>
              <p:nvPr/>
            </p:nvSpPr>
            <p:spPr>
              <a:xfrm>
                <a:off x="0" y="82550"/>
                <a:ext cx="698500" cy="590550"/>
              </a:xfrm>
              <a:prstGeom prst="rect">
                <a:avLst/>
              </a:prstGeom>
            </p:spPr>
            <p:txBody>
              <a:bodyPr anchor="ctr" rtlCol="false" tIns="50800" lIns="50800" bIns="50800" rIns="50800"/>
              <a:lstStyle/>
              <a:p>
                <a:pPr algn="ctr">
                  <a:lnSpc>
                    <a:spcPts val="3299"/>
                  </a:lnSpc>
                </a:pPr>
              </a:p>
            </p:txBody>
          </p:sp>
        </p:grpSp>
        <p:sp>
          <p:nvSpPr>
            <p:cNvPr name="Freeform 20" id="20"/>
            <p:cNvSpPr/>
            <p:nvPr/>
          </p:nvSpPr>
          <p:spPr>
            <a:xfrm flipH="false" flipV="false" rot="0">
              <a:off x="383153" y="628739"/>
              <a:ext cx="931377" cy="718007"/>
            </a:xfrm>
            <a:custGeom>
              <a:avLst/>
              <a:gdLst/>
              <a:ahLst/>
              <a:cxnLst/>
              <a:rect r="r" b="b" t="t" l="l"/>
              <a:pathLst>
                <a:path h="718007" w="931377">
                  <a:moveTo>
                    <a:pt x="0" y="0"/>
                  </a:moveTo>
                  <a:lnTo>
                    <a:pt x="931376" y="0"/>
                  </a:lnTo>
                  <a:lnTo>
                    <a:pt x="931376" y="718007"/>
                  </a:lnTo>
                  <a:lnTo>
                    <a:pt x="0" y="7180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1" id="21"/>
          <p:cNvGrpSpPr/>
          <p:nvPr/>
        </p:nvGrpSpPr>
        <p:grpSpPr>
          <a:xfrm rot="0">
            <a:off x="8916602" y="3539093"/>
            <a:ext cx="1273262" cy="1481614"/>
            <a:chOff x="0" y="0"/>
            <a:chExt cx="1697682" cy="1975485"/>
          </a:xfrm>
        </p:grpSpPr>
        <p:grpSp>
          <p:nvGrpSpPr>
            <p:cNvPr name="Group 22" id="22"/>
            <p:cNvGrpSpPr/>
            <p:nvPr/>
          </p:nvGrpSpPr>
          <p:grpSpPr>
            <a:xfrm rot="0">
              <a:off x="0" y="0"/>
              <a:ext cx="1697682" cy="1975485"/>
              <a:chOff x="0" y="0"/>
              <a:chExt cx="698500" cy="812800"/>
            </a:xfrm>
          </p:grpSpPr>
          <p:sp>
            <p:nvSpPr>
              <p:cNvPr name="Freeform 23" id="2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alpha val="60000"/>
                </a:srgbClr>
              </a:solidFill>
            </p:spPr>
          </p:sp>
          <p:sp>
            <p:nvSpPr>
              <p:cNvPr name="TextBox 24" id="24"/>
              <p:cNvSpPr txBox="true"/>
              <p:nvPr/>
            </p:nvSpPr>
            <p:spPr>
              <a:xfrm>
                <a:off x="0" y="82550"/>
                <a:ext cx="698500" cy="590550"/>
              </a:xfrm>
              <a:prstGeom prst="rect">
                <a:avLst/>
              </a:prstGeom>
            </p:spPr>
            <p:txBody>
              <a:bodyPr anchor="ctr" rtlCol="false" tIns="50800" lIns="50800" bIns="50800" rIns="50800"/>
              <a:lstStyle/>
              <a:p>
                <a:pPr algn="ctr">
                  <a:lnSpc>
                    <a:spcPts val="3299"/>
                  </a:lnSpc>
                </a:pPr>
              </a:p>
            </p:txBody>
          </p:sp>
        </p:grpSp>
        <p:grpSp>
          <p:nvGrpSpPr>
            <p:cNvPr name="Group 25" id="25"/>
            <p:cNvGrpSpPr/>
            <p:nvPr/>
          </p:nvGrpSpPr>
          <p:grpSpPr>
            <a:xfrm rot="0">
              <a:off x="146612" y="170603"/>
              <a:ext cx="1404458" cy="1634279"/>
              <a:chOff x="0" y="0"/>
              <a:chExt cx="698500" cy="812800"/>
            </a:xfrm>
          </p:grpSpPr>
          <p:sp>
            <p:nvSpPr>
              <p:cNvPr name="Freeform 26" id="2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name="TextBox 27" id="27"/>
              <p:cNvSpPr txBox="true"/>
              <p:nvPr/>
            </p:nvSpPr>
            <p:spPr>
              <a:xfrm>
                <a:off x="0" y="82550"/>
                <a:ext cx="698500" cy="590550"/>
              </a:xfrm>
              <a:prstGeom prst="rect">
                <a:avLst/>
              </a:prstGeom>
            </p:spPr>
            <p:txBody>
              <a:bodyPr anchor="ctr" rtlCol="false" tIns="50800" lIns="50800" bIns="50800" rIns="50800"/>
              <a:lstStyle/>
              <a:p>
                <a:pPr algn="ctr">
                  <a:lnSpc>
                    <a:spcPts val="3299"/>
                  </a:lnSpc>
                </a:pPr>
              </a:p>
            </p:txBody>
          </p:sp>
        </p:grpSp>
        <p:sp>
          <p:nvSpPr>
            <p:cNvPr name="Freeform 28" id="28"/>
            <p:cNvSpPr/>
            <p:nvPr/>
          </p:nvSpPr>
          <p:spPr>
            <a:xfrm flipH="false" flipV="false" rot="0">
              <a:off x="380840" y="534755"/>
              <a:ext cx="931377" cy="905975"/>
            </a:xfrm>
            <a:custGeom>
              <a:avLst/>
              <a:gdLst/>
              <a:ahLst/>
              <a:cxnLst/>
              <a:rect r="r" b="b" t="t" l="l"/>
              <a:pathLst>
                <a:path h="905975" w="931377">
                  <a:moveTo>
                    <a:pt x="0" y="0"/>
                  </a:moveTo>
                  <a:lnTo>
                    <a:pt x="931376" y="0"/>
                  </a:lnTo>
                  <a:lnTo>
                    <a:pt x="931376" y="905975"/>
                  </a:lnTo>
                  <a:lnTo>
                    <a:pt x="0" y="9059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29" id="29"/>
          <p:cNvGrpSpPr/>
          <p:nvPr/>
        </p:nvGrpSpPr>
        <p:grpSpPr>
          <a:xfrm rot="0">
            <a:off x="8916602" y="5226090"/>
            <a:ext cx="1273262" cy="1481614"/>
            <a:chOff x="0" y="0"/>
            <a:chExt cx="1697682" cy="1975485"/>
          </a:xfrm>
        </p:grpSpPr>
        <p:grpSp>
          <p:nvGrpSpPr>
            <p:cNvPr name="Group 30" id="30"/>
            <p:cNvGrpSpPr/>
            <p:nvPr/>
          </p:nvGrpSpPr>
          <p:grpSpPr>
            <a:xfrm rot="0">
              <a:off x="0" y="0"/>
              <a:ext cx="1697682" cy="1975485"/>
              <a:chOff x="0" y="0"/>
              <a:chExt cx="698500" cy="812800"/>
            </a:xfrm>
          </p:grpSpPr>
          <p:sp>
            <p:nvSpPr>
              <p:cNvPr name="Freeform 31" id="31"/>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alpha val="60000"/>
                </a:srgbClr>
              </a:solidFill>
            </p:spPr>
          </p:sp>
          <p:sp>
            <p:nvSpPr>
              <p:cNvPr name="TextBox 32" id="32"/>
              <p:cNvSpPr txBox="true"/>
              <p:nvPr/>
            </p:nvSpPr>
            <p:spPr>
              <a:xfrm>
                <a:off x="0" y="82550"/>
                <a:ext cx="698500" cy="590550"/>
              </a:xfrm>
              <a:prstGeom prst="rect">
                <a:avLst/>
              </a:prstGeom>
            </p:spPr>
            <p:txBody>
              <a:bodyPr anchor="ctr" rtlCol="false" tIns="50800" lIns="50800" bIns="50800" rIns="50800"/>
              <a:lstStyle/>
              <a:p>
                <a:pPr algn="ctr">
                  <a:lnSpc>
                    <a:spcPts val="3299"/>
                  </a:lnSpc>
                </a:pPr>
              </a:p>
            </p:txBody>
          </p:sp>
        </p:grpSp>
        <p:grpSp>
          <p:nvGrpSpPr>
            <p:cNvPr name="Group 33" id="33"/>
            <p:cNvGrpSpPr/>
            <p:nvPr/>
          </p:nvGrpSpPr>
          <p:grpSpPr>
            <a:xfrm rot="0">
              <a:off x="146612" y="170603"/>
              <a:ext cx="1404458" cy="1634279"/>
              <a:chOff x="0" y="0"/>
              <a:chExt cx="698500" cy="812800"/>
            </a:xfrm>
          </p:grpSpPr>
          <p:sp>
            <p:nvSpPr>
              <p:cNvPr name="Freeform 34" id="3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name="TextBox 35" id="35"/>
              <p:cNvSpPr txBox="true"/>
              <p:nvPr/>
            </p:nvSpPr>
            <p:spPr>
              <a:xfrm>
                <a:off x="0" y="82550"/>
                <a:ext cx="698500" cy="590550"/>
              </a:xfrm>
              <a:prstGeom prst="rect">
                <a:avLst/>
              </a:prstGeom>
            </p:spPr>
            <p:txBody>
              <a:bodyPr anchor="ctr" rtlCol="false" tIns="50800" lIns="50800" bIns="50800" rIns="50800"/>
              <a:lstStyle/>
              <a:p>
                <a:pPr algn="ctr">
                  <a:lnSpc>
                    <a:spcPts val="3299"/>
                  </a:lnSpc>
                </a:pPr>
              </a:p>
            </p:txBody>
          </p:sp>
        </p:grpSp>
        <p:sp>
          <p:nvSpPr>
            <p:cNvPr name="Freeform 36" id="36"/>
            <p:cNvSpPr/>
            <p:nvPr/>
          </p:nvSpPr>
          <p:spPr>
            <a:xfrm flipH="false" flipV="false" rot="0">
              <a:off x="380840" y="522054"/>
              <a:ext cx="931377" cy="931377"/>
            </a:xfrm>
            <a:custGeom>
              <a:avLst/>
              <a:gdLst/>
              <a:ahLst/>
              <a:cxnLst/>
              <a:rect r="r" b="b" t="t" l="l"/>
              <a:pathLst>
                <a:path h="931377" w="931377">
                  <a:moveTo>
                    <a:pt x="0" y="0"/>
                  </a:moveTo>
                  <a:lnTo>
                    <a:pt x="931376" y="0"/>
                  </a:lnTo>
                  <a:lnTo>
                    <a:pt x="931376" y="931377"/>
                  </a:lnTo>
                  <a:lnTo>
                    <a:pt x="0" y="9313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37" id="37"/>
          <p:cNvSpPr/>
          <p:nvPr/>
        </p:nvSpPr>
        <p:spPr>
          <a:xfrm flipH="false" flipV="false" rot="0">
            <a:off x="9247668" y="7386294"/>
            <a:ext cx="611129" cy="615606"/>
          </a:xfrm>
          <a:custGeom>
            <a:avLst/>
            <a:gdLst/>
            <a:ahLst/>
            <a:cxnLst/>
            <a:rect r="r" b="b" t="t" l="l"/>
            <a:pathLst>
              <a:path h="615606" w="611129">
                <a:moveTo>
                  <a:pt x="0" y="0"/>
                </a:moveTo>
                <a:lnTo>
                  <a:pt x="611129" y="0"/>
                </a:lnTo>
                <a:lnTo>
                  <a:pt x="611129" y="615606"/>
                </a:lnTo>
                <a:lnTo>
                  <a:pt x="0" y="6156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8" id="38"/>
          <p:cNvSpPr txBox="true"/>
          <p:nvPr/>
        </p:nvSpPr>
        <p:spPr>
          <a:xfrm rot="0">
            <a:off x="10624544" y="2073791"/>
            <a:ext cx="6077576" cy="1019175"/>
          </a:xfrm>
          <a:prstGeom prst="rect">
            <a:avLst/>
          </a:prstGeom>
        </p:spPr>
        <p:txBody>
          <a:bodyPr anchor="t" rtlCol="false" tIns="0" lIns="0" bIns="0" rIns="0">
            <a:spAutoFit/>
          </a:bodyPr>
          <a:lstStyle/>
          <a:p>
            <a:pPr algn="l">
              <a:lnSpc>
                <a:spcPts val="2640"/>
              </a:lnSpc>
            </a:pPr>
            <a:r>
              <a:rPr lang="en-US" sz="2200">
                <a:solidFill>
                  <a:srgbClr val="FAF9F4"/>
                </a:solidFill>
                <a:latin typeface="Poppins"/>
                <a:ea typeface="Poppins"/>
                <a:cs typeface="Poppins"/>
                <a:sym typeface="Poppins"/>
              </a:rPr>
              <a:t>Standardized timestamps, removed duplicates, and aligned all datasets by </a:t>
            </a:r>
            <a:r>
              <a:rPr lang="en-US" sz="2200" i="true">
                <a:solidFill>
                  <a:srgbClr val="FAF9F4"/>
                </a:solidFill>
                <a:latin typeface="Poppins Italics"/>
                <a:ea typeface="Poppins Italics"/>
                <a:cs typeface="Poppins Italics"/>
                <a:sym typeface="Poppins Italics"/>
              </a:rPr>
              <a:t>Date </a:t>
            </a:r>
            <a:r>
              <a:rPr lang="en-US" sz="2200">
                <a:solidFill>
                  <a:srgbClr val="FAF9F4"/>
                </a:solidFill>
                <a:latin typeface="Poppins"/>
                <a:ea typeface="Poppins"/>
                <a:cs typeface="Poppins"/>
                <a:sym typeface="Poppins"/>
              </a:rPr>
              <a:t>and </a:t>
            </a:r>
            <a:r>
              <a:rPr lang="en-US" sz="2200" i="true">
                <a:solidFill>
                  <a:srgbClr val="FAF9F4"/>
                </a:solidFill>
                <a:latin typeface="Poppins Italics"/>
                <a:ea typeface="Poppins Italics"/>
                <a:cs typeface="Poppins Italics"/>
                <a:sym typeface="Poppins Italics"/>
              </a:rPr>
              <a:t>Trend_ID</a:t>
            </a:r>
          </a:p>
        </p:txBody>
      </p:sp>
      <p:sp>
        <p:nvSpPr>
          <p:cNvPr name="TextBox 39" id="39"/>
          <p:cNvSpPr txBox="true"/>
          <p:nvPr/>
        </p:nvSpPr>
        <p:spPr>
          <a:xfrm rot="0">
            <a:off x="10624544" y="3806627"/>
            <a:ext cx="6077576" cy="1019175"/>
          </a:xfrm>
          <a:prstGeom prst="rect">
            <a:avLst/>
          </a:prstGeom>
        </p:spPr>
        <p:txBody>
          <a:bodyPr anchor="t" rtlCol="false" tIns="0" lIns="0" bIns="0" rIns="0">
            <a:spAutoFit/>
          </a:bodyPr>
          <a:lstStyle/>
          <a:p>
            <a:pPr algn="l">
              <a:lnSpc>
                <a:spcPts val="2640"/>
              </a:lnSpc>
            </a:pPr>
            <a:r>
              <a:rPr lang="en-US" sz="2200">
                <a:solidFill>
                  <a:srgbClr val="FAF9F4"/>
                </a:solidFill>
                <a:latin typeface="Poppins"/>
                <a:ea typeface="Poppins"/>
                <a:cs typeface="Poppins"/>
                <a:sym typeface="Poppins"/>
              </a:rPr>
              <a:t>Engineered features: engagement rate, video age, sentiment score, post length, and title length</a:t>
            </a:r>
          </a:p>
        </p:txBody>
      </p:sp>
      <p:sp>
        <p:nvSpPr>
          <p:cNvPr name="TextBox 40" id="40"/>
          <p:cNvSpPr txBox="true"/>
          <p:nvPr/>
        </p:nvSpPr>
        <p:spPr>
          <a:xfrm rot="0">
            <a:off x="10624544" y="5447784"/>
            <a:ext cx="6077576" cy="1019175"/>
          </a:xfrm>
          <a:prstGeom prst="rect">
            <a:avLst/>
          </a:prstGeom>
        </p:spPr>
        <p:txBody>
          <a:bodyPr anchor="t" rtlCol="false" tIns="0" lIns="0" bIns="0" rIns="0">
            <a:spAutoFit/>
          </a:bodyPr>
          <a:lstStyle/>
          <a:p>
            <a:pPr algn="l">
              <a:lnSpc>
                <a:spcPts val="2640"/>
              </a:lnSpc>
            </a:pPr>
            <a:r>
              <a:rPr lang="en-US" sz="2200">
                <a:solidFill>
                  <a:srgbClr val="FAF9F4"/>
                </a:solidFill>
                <a:latin typeface="Poppins"/>
                <a:ea typeface="Poppins"/>
                <a:cs typeface="Poppins"/>
                <a:sym typeface="Poppins"/>
              </a:rPr>
              <a:t>Cleaned Reddit text (lowercasing, removing links/punctuations) and created document-term matrices</a:t>
            </a:r>
          </a:p>
        </p:txBody>
      </p:sp>
      <p:sp>
        <p:nvSpPr>
          <p:cNvPr name="TextBox 41" id="41"/>
          <p:cNvSpPr txBox="true"/>
          <p:nvPr/>
        </p:nvSpPr>
        <p:spPr>
          <a:xfrm rot="0">
            <a:off x="10624544" y="7174984"/>
            <a:ext cx="6077576" cy="1019175"/>
          </a:xfrm>
          <a:prstGeom prst="rect">
            <a:avLst/>
          </a:prstGeom>
        </p:spPr>
        <p:txBody>
          <a:bodyPr anchor="t" rtlCol="false" tIns="0" lIns="0" bIns="0" rIns="0">
            <a:spAutoFit/>
          </a:bodyPr>
          <a:lstStyle/>
          <a:p>
            <a:pPr algn="l">
              <a:lnSpc>
                <a:spcPts val="2640"/>
              </a:lnSpc>
            </a:pPr>
            <a:r>
              <a:rPr lang="en-US" sz="2200">
                <a:solidFill>
                  <a:srgbClr val="FAF9F4"/>
                </a:solidFill>
                <a:latin typeface="Poppins"/>
                <a:ea typeface="Poppins"/>
                <a:cs typeface="Poppins"/>
                <a:sym typeface="Poppins"/>
              </a:rPr>
              <a:t>Validated Google Trends data, removed partial weeks, and synchronized weekly values across regions</a:t>
            </a:r>
          </a:p>
        </p:txBody>
      </p:sp>
      <p:sp>
        <p:nvSpPr>
          <p:cNvPr name="TextBox 42" id="42"/>
          <p:cNvSpPr txBox="true"/>
          <p:nvPr/>
        </p:nvSpPr>
        <p:spPr>
          <a:xfrm rot="0">
            <a:off x="1028700" y="3448010"/>
            <a:ext cx="6880469" cy="2819420"/>
          </a:xfrm>
          <a:prstGeom prst="rect">
            <a:avLst/>
          </a:prstGeom>
        </p:spPr>
        <p:txBody>
          <a:bodyPr anchor="t" rtlCol="false" tIns="0" lIns="0" bIns="0" rIns="0">
            <a:spAutoFit/>
          </a:bodyPr>
          <a:lstStyle/>
          <a:p>
            <a:pPr algn="l">
              <a:lnSpc>
                <a:spcPts val="7050"/>
              </a:lnSpc>
            </a:pPr>
            <a:r>
              <a:rPr lang="en-US" b="true" sz="7500" spc="-352">
                <a:solidFill>
                  <a:srgbClr val="DAE8D4"/>
                </a:solidFill>
                <a:latin typeface="Poppins Heavy"/>
                <a:ea typeface="Poppins Heavy"/>
                <a:cs typeface="Poppins Heavy"/>
                <a:sym typeface="Poppins Heavy"/>
              </a:rPr>
              <a:t>Data Cleaning and Feature Engineering</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8A692">
                <a:alpha val="100000"/>
              </a:srgbClr>
            </a:gs>
            <a:gs pos="50000">
              <a:srgbClr val="DAE8D4">
                <a:alpha val="55000"/>
              </a:srgbClr>
            </a:gs>
            <a:gs pos="100000">
              <a:srgbClr val="EAA86B">
                <a:alpha val="11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84062" y="3648783"/>
            <a:ext cx="6789706" cy="2740350"/>
            <a:chOff x="0" y="0"/>
            <a:chExt cx="1956584" cy="789684"/>
          </a:xfrm>
        </p:grpSpPr>
        <p:sp>
          <p:nvSpPr>
            <p:cNvPr name="Freeform 3" id="3"/>
            <p:cNvSpPr/>
            <p:nvPr/>
          </p:nvSpPr>
          <p:spPr>
            <a:xfrm flipH="false" flipV="false" rot="0">
              <a:off x="0" y="0"/>
              <a:ext cx="1956584" cy="789684"/>
            </a:xfrm>
            <a:custGeom>
              <a:avLst/>
              <a:gdLst/>
              <a:ahLst/>
              <a:cxnLst/>
              <a:rect r="r" b="b" t="t" l="l"/>
              <a:pathLst>
                <a:path h="789684" w="1956584">
                  <a:moveTo>
                    <a:pt x="75256" y="0"/>
                  </a:moveTo>
                  <a:lnTo>
                    <a:pt x="1881328" y="0"/>
                  </a:lnTo>
                  <a:cubicBezTo>
                    <a:pt x="1922891" y="0"/>
                    <a:pt x="1956584" y="33693"/>
                    <a:pt x="1956584" y="75256"/>
                  </a:cubicBezTo>
                  <a:lnTo>
                    <a:pt x="1956584" y="714428"/>
                  </a:lnTo>
                  <a:cubicBezTo>
                    <a:pt x="1956584" y="755991"/>
                    <a:pt x="1922891" y="789684"/>
                    <a:pt x="1881328" y="789684"/>
                  </a:cubicBezTo>
                  <a:lnTo>
                    <a:pt x="75256" y="789684"/>
                  </a:lnTo>
                  <a:cubicBezTo>
                    <a:pt x="33693" y="789684"/>
                    <a:pt x="0" y="755991"/>
                    <a:pt x="0" y="714428"/>
                  </a:cubicBezTo>
                  <a:lnTo>
                    <a:pt x="0" y="75256"/>
                  </a:lnTo>
                  <a:cubicBezTo>
                    <a:pt x="0" y="33693"/>
                    <a:pt x="33693" y="0"/>
                    <a:pt x="75256" y="0"/>
                  </a:cubicBezTo>
                  <a:close/>
                </a:path>
              </a:pathLst>
            </a:custGeom>
            <a:solidFill>
              <a:srgbClr val="BED8C9"/>
            </a:solidFill>
            <a:ln w="19050" cap="rnd">
              <a:solidFill>
                <a:srgbClr val="424242"/>
              </a:solidFill>
              <a:prstDash val="solid"/>
              <a:round/>
            </a:ln>
          </p:spPr>
        </p:sp>
        <p:sp>
          <p:nvSpPr>
            <p:cNvPr name="TextBox 4" id="4"/>
            <p:cNvSpPr txBox="true"/>
            <p:nvPr/>
          </p:nvSpPr>
          <p:spPr>
            <a:xfrm>
              <a:off x="0" y="-28575"/>
              <a:ext cx="1956584" cy="818259"/>
            </a:xfrm>
            <a:prstGeom prst="rect">
              <a:avLst/>
            </a:prstGeom>
          </p:spPr>
          <p:txBody>
            <a:bodyPr anchor="ctr" rtlCol="false" tIns="50800" lIns="50800" bIns="50800" rIns="50800"/>
            <a:lstStyle/>
            <a:p>
              <a:pPr algn="ctr">
                <a:lnSpc>
                  <a:spcPts val="2015"/>
                </a:lnSpc>
              </a:pPr>
            </a:p>
          </p:txBody>
        </p:sp>
      </p:grpSp>
      <p:grpSp>
        <p:nvGrpSpPr>
          <p:cNvPr name="Group 5" id="5"/>
          <p:cNvGrpSpPr/>
          <p:nvPr/>
        </p:nvGrpSpPr>
        <p:grpSpPr>
          <a:xfrm rot="0">
            <a:off x="1852036" y="4151645"/>
            <a:ext cx="1054892" cy="735149"/>
            <a:chOff x="0" y="0"/>
            <a:chExt cx="303987" cy="211847"/>
          </a:xfrm>
        </p:grpSpPr>
        <p:sp>
          <p:nvSpPr>
            <p:cNvPr name="Freeform 6" id="6"/>
            <p:cNvSpPr/>
            <p:nvPr/>
          </p:nvSpPr>
          <p:spPr>
            <a:xfrm flipH="false" flipV="false" rot="0">
              <a:off x="0" y="0"/>
              <a:ext cx="303987" cy="211847"/>
            </a:xfrm>
            <a:custGeom>
              <a:avLst/>
              <a:gdLst/>
              <a:ahLst/>
              <a:cxnLst/>
              <a:rect r="r" b="b" t="t" l="l"/>
              <a:pathLst>
                <a:path h="211847" w="303987">
                  <a:moveTo>
                    <a:pt x="105924" y="0"/>
                  </a:moveTo>
                  <a:lnTo>
                    <a:pt x="198064" y="0"/>
                  </a:lnTo>
                  <a:cubicBezTo>
                    <a:pt x="256564" y="0"/>
                    <a:pt x="303987" y="47424"/>
                    <a:pt x="303987" y="105924"/>
                  </a:cubicBezTo>
                  <a:lnTo>
                    <a:pt x="303987" y="105924"/>
                  </a:lnTo>
                  <a:cubicBezTo>
                    <a:pt x="303987" y="134016"/>
                    <a:pt x="292827" y="160958"/>
                    <a:pt x="272963" y="180823"/>
                  </a:cubicBezTo>
                  <a:cubicBezTo>
                    <a:pt x="253098" y="200687"/>
                    <a:pt x="226156" y="211847"/>
                    <a:pt x="198064" y="211847"/>
                  </a:cubicBezTo>
                  <a:lnTo>
                    <a:pt x="105924" y="211847"/>
                  </a:lnTo>
                  <a:cubicBezTo>
                    <a:pt x="77831" y="211847"/>
                    <a:pt x="50889" y="200687"/>
                    <a:pt x="31024" y="180823"/>
                  </a:cubicBezTo>
                  <a:cubicBezTo>
                    <a:pt x="11160" y="160958"/>
                    <a:pt x="0" y="134016"/>
                    <a:pt x="0" y="105924"/>
                  </a:cubicBezTo>
                  <a:lnTo>
                    <a:pt x="0" y="105924"/>
                  </a:lnTo>
                  <a:cubicBezTo>
                    <a:pt x="0" y="77831"/>
                    <a:pt x="11160" y="50889"/>
                    <a:pt x="31024" y="31024"/>
                  </a:cubicBezTo>
                  <a:cubicBezTo>
                    <a:pt x="50889" y="11160"/>
                    <a:pt x="77831" y="0"/>
                    <a:pt x="105924" y="0"/>
                  </a:cubicBezTo>
                  <a:close/>
                </a:path>
              </a:pathLst>
            </a:custGeom>
            <a:solidFill>
              <a:srgbClr val="FFFFFF"/>
            </a:solidFill>
            <a:ln w="19050" cap="rnd">
              <a:solidFill>
                <a:srgbClr val="424242"/>
              </a:solidFill>
              <a:prstDash val="solid"/>
              <a:round/>
            </a:ln>
          </p:spPr>
        </p:sp>
        <p:sp>
          <p:nvSpPr>
            <p:cNvPr name="TextBox 7" id="7"/>
            <p:cNvSpPr txBox="true"/>
            <p:nvPr/>
          </p:nvSpPr>
          <p:spPr>
            <a:xfrm>
              <a:off x="0" y="-28575"/>
              <a:ext cx="303987" cy="240422"/>
            </a:xfrm>
            <a:prstGeom prst="rect">
              <a:avLst/>
            </a:prstGeom>
          </p:spPr>
          <p:txBody>
            <a:bodyPr anchor="ctr" rtlCol="false" tIns="50800" lIns="50800" bIns="50800" rIns="50800"/>
            <a:lstStyle/>
            <a:p>
              <a:pPr algn="ctr">
                <a:lnSpc>
                  <a:spcPts val="2015"/>
                </a:lnSpc>
              </a:pPr>
            </a:p>
          </p:txBody>
        </p:sp>
      </p:grpSp>
      <p:grpSp>
        <p:nvGrpSpPr>
          <p:cNvPr name="Group 8" id="8"/>
          <p:cNvGrpSpPr/>
          <p:nvPr/>
        </p:nvGrpSpPr>
        <p:grpSpPr>
          <a:xfrm rot="0">
            <a:off x="2710146" y="6798290"/>
            <a:ext cx="6789706" cy="2908243"/>
            <a:chOff x="0" y="0"/>
            <a:chExt cx="1956584" cy="838066"/>
          </a:xfrm>
        </p:grpSpPr>
        <p:sp>
          <p:nvSpPr>
            <p:cNvPr name="Freeform 9" id="9"/>
            <p:cNvSpPr/>
            <p:nvPr/>
          </p:nvSpPr>
          <p:spPr>
            <a:xfrm flipH="false" flipV="false" rot="0">
              <a:off x="0" y="0"/>
              <a:ext cx="1956584" cy="838066"/>
            </a:xfrm>
            <a:custGeom>
              <a:avLst/>
              <a:gdLst/>
              <a:ahLst/>
              <a:cxnLst/>
              <a:rect r="r" b="b" t="t" l="l"/>
              <a:pathLst>
                <a:path h="838066" w="1956584">
                  <a:moveTo>
                    <a:pt x="75256" y="0"/>
                  </a:moveTo>
                  <a:lnTo>
                    <a:pt x="1881328" y="0"/>
                  </a:lnTo>
                  <a:cubicBezTo>
                    <a:pt x="1922891" y="0"/>
                    <a:pt x="1956584" y="33693"/>
                    <a:pt x="1956584" y="75256"/>
                  </a:cubicBezTo>
                  <a:lnTo>
                    <a:pt x="1956584" y="762810"/>
                  </a:lnTo>
                  <a:cubicBezTo>
                    <a:pt x="1956584" y="782769"/>
                    <a:pt x="1948655" y="801911"/>
                    <a:pt x="1934542" y="816024"/>
                  </a:cubicBezTo>
                  <a:cubicBezTo>
                    <a:pt x="1920429" y="830137"/>
                    <a:pt x="1901287" y="838066"/>
                    <a:pt x="1881328" y="838066"/>
                  </a:cubicBezTo>
                  <a:lnTo>
                    <a:pt x="75256" y="838066"/>
                  </a:lnTo>
                  <a:cubicBezTo>
                    <a:pt x="33693" y="838066"/>
                    <a:pt x="0" y="804373"/>
                    <a:pt x="0" y="762810"/>
                  </a:cubicBezTo>
                  <a:lnTo>
                    <a:pt x="0" y="75256"/>
                  </a:lnTo>
                  <a:cubicBezTo>
                    <a:pt x="0" y="33693"/>
                    <a:pt x="33693" y="0"/>
                    <a:pt x="75256" y="0"/>
                  </a:cubicBezTo>
                  <a:close/>
                </a:path>
              </a:pathLst>
            </a:custGeom>
            <a:solidFill>
              <a:srgbClr val="BED8C9"/>
            </a:solidFill>
            <a:ln w="19050" cap="rnd">
              <a:solidFill>
                <a:srgbClr val="424242"/>
              </a:solidFill>
              <a:prstDash val="solid"/>
              <a:round/>
            </a:ln>
          </p:spPr>
        </p:sp>
        <p:sp>
          <p:nvSpPr>
            <p:cNvPr name="TextBox 10" id="10"/>
            <p:cNvSpPr txBox="true"/>
            <p:nvPr/>
          </p:nvSpPr>
          <p:spPr>
            <a:xfrm>
              <a:off x="0" y="-28575"/>
              <a:ext cx="1956584" cy="866641"/>
            </a:xfrm>
            <a:prstGeom prst="rect">
              <a:avLst/>
            </a:prstGeom>
          </p:spPr>
          <p:txBody>
            <a:bodyPr anchor="ctr" rtlCol="false" tIns="50800" lIns="50800" bIns="50800" rIns="50800"/>
            <a:lstStyle/>
            <a:p>
              <a:pPr algn="ctr">
                <a:lnSpc>
                  <a:spcPts val="2015"/>
                </a:lnSpc>
              </a:pPr>
            </a:p>
          </p:txBody>
        </p:sp>
      </p:grpSp>
      <p:grpSp>
        <p:nvGrpSpPr>
          <p:cNvPr name="Group 11" id="11"/>
          <p:cNvGrpSpPr/>
          <p:nvPr/>
        </p:nvGrpSpPr>
        <p:grpSpPr>
          <a:xfrm rot="0">
            <a:off x="8788148" y="3648783"/>
            <a:ext cx="6789706" cy="2740350"/>
            <a:chOff x="0" y="0"/>
            <a:chExt cx="1956584" cy="789684"/>
          </a:xfrm>
        </p:grpSpPr>
        <p:sp>
          <p:nvSpPr>
            <p:cNvPr name="Freeform 12" id="12"/>
            <p:cNvSpPr/>
            <p:nvPr/>
          </p:nvSpPr>
          <p:spPr>
            <a:xfrm flipH="false" flipV="false" rot="0">
              <a:off x="0" y="0"/>
              <a:ext cx="1956584" cy="789684"/>
            </a:xfrm>
            <a:custGeom>
              <a:avLst/>
              <a:gdLst/>
              <a:ahLst/>
              <a:cxnLst/>
              <a:rect r="r" b="b" t="t" l="l"/>
              <a:pathLst>
                <a:path h="789684" w="1956584">
                  <a:moveTo>
                    <a:pt x="75256" y="0"/>
                  </a:moveTo>
                  <a:lnTo>
                    <a:pt x="1881328" y="0"/>
                  </a:lnTo>
                  <a:cubicBezTo>
                    <a:pt x="1922891" y="0"/>
                    <a:pt x="1956584" y="33693"/>
                    <a:pt x="1956584" y="75256"/>
                  </a:cubicBezTo>
                  <a:lnTo>
                    <a:pt x="1956584" y="714428"/>
                  </a:lnTo>
                  <a:cubicBezTo>
                    <a:pt x="1956584" y="755991"/>
                    <a:pt x="1922891" y="789684"/>
                    <a:pt x="1881328" y="789684"/>
                  </a:cubicBezTo>
                  <a:lnTo>
                    <a:pt x="75256" y="789684"/>
                  </a:lnTo>
                  <a:cubicBezTo>
                    <a:pt x="33693" y="789684"/>
                    <a:pt x="0" y="755991"/>
                    <a:pt x="0" y="714428"/>
                  </a:cubicBezTo>
                  <a:lnTo>
                    <a:pt x="0" y="75256"/>
                  </a:lnTo>
                  <a:cubicBezTo>
                    <a:pt x="0" y="33693"/>
                    <a:pt x="33693" y="0"/>
                    <a:pt x="75256" y="0"/>
                  </a:cubicBezTo>
                  <a:close/>
                </a:path>
              </a:pathLst>
            </a:custGeom>
            <a:solidFill>
              <a:srgbClr val="BED8C9"/>
            </a:solidFill>
            <a:ln w="19050" cap="rnd">
              <a:solidFill>
                <a:srgbClr val="424242"/>
              </a:solidFill>
              <a:prstDash val="solid"/>
              <a:round/>
            </a:ln>
          </p:spPr>
        </p:sp>
        <p:sp>
          <p:nvSpPr>
            <p:cNvPr name="TextBox 13" id="13"/>
            <p:cNvSpPr txBox="true"/>
            <p:nvPr/>
          </p:nvSpPr>
          <p:spPr>
            <a:xfrm>
              <a:off x="0" y="-28575"/>
              <a:ext cx="1956584" cy="818259"/>
            </a:xfrm>
            <a:prstGeom prst="rect">
              <a:avLst/>
            </a:prstGeom>
          </p:spPr>
          <p:txBody>
            <a:bodyPr anchor="ctr" rtlCol="false" tIns="50800" lIns="50800" bIns="50800" rIns="50800"/>
            <a:lstStyle/>
            <a:p>
              <a:pPr algn="ctr">
                <a:lnSpc>
                  <a:spcPts val="2015"/>
                </a:lnSpc>
              </a:pPr>
            </a:p>
          </p:txBody>
        </p:sp>
      </p:grpSp>
      <p:grpSp>
        <p:nvGrpSpPr>
          <p:cNvPr name="Group 14" id="14"/>
          <p:cNvGrpSpPr/>
          <p:nvPr/>
        </p:nvGrpSpPr>
        <p:grpSpPr>
          <a:xfrm rot="0">
            <a:off x="8972406" y="4108047"/>
            <a:ext cx="1054892" cy="735149"/>
            <a:chOff x="0" y="0"/>
            <a:chExt cx="303987" cy="211847"/>
          </a:xfrm>
        </p:grpSpPr>
        <p:sp>
          <p:nvSpPr>
            <p:cNvPr name="Freeform 15" id="15"/>
            <p:cNvSpPr/>
            <p:nvPr/>
          </p:nvSpPr>
          <p:spPr>
            <a:xfrm flipH="false" flipV="false" rot="0">
              <a:off x="0" y="0"/>
              <a:ext cx="303987" cy="211847"/>
            </a:xfrm>
            <a:custGeom>
              <a:avLst/>
              <a:gdLst/>
              <a:ahLst/>
              <a:cxnLst/>
              <a:rect r="r" b="b" t="t" l="l"/>
              <a:pathLst>
                <a:path h="211847" w="303987">
                  <a:moveTo>
                    <a:pt x="105924" y="0"/>
                  </a:moveTo>
                  <a:lnTo>
                    <a:pt x="198064" y="0"/>
                  </a:lnTo>
                  <a:cubicBezTo>
                    <a:pt x="256564" y="0"/>
                    <a:pt x="303987" y="47424"/>
                    <a:pt x="303987" y="105924"/>
                  </a:cubicBezTo>
                  <a:lnTo>
                    <a:pt x="303987" y="105924"/>
                  </a:lnTo>
                  <a:cubicBezTo>
                    <a:pt x="303987" y="134016"/>
                    <a:pt x="292827" y="160958"/>
                    <a:pt x="272963" y="180823"/>
                  </a:cubicBezTo>
                  <a:cubicBezTo>
                    <a:pt x="253098" y="200687"/>
                    <a:pt x="226156" y="211847"/>
                    <a:pt x="198064" y="211847"/>
                  </a:cubicBezTo>
                  <a:lnTo>
                    <a:pt x="105924" y="211847"/>
                  </a:lnTo>
                  <a:cubicBezTo>
                    <a:pt x="77831" y="211847"/>
                    <a:pt x="50889" y="200687"/>
                    <a:pt x="31024" y="180823"/>
                  </a:cubicBezTo>
                  <a:cubicBezTo>
                    <a:pt x="11160" y="160958"/>
                    <a:pt x="0" y="134016"/>
                    <a:pt x="0" y="105924"/>
                  </a:cubicBezTo>
                  <a:lnTo>
                    <a:pt x="0" y="105924"/>
                  </a:lnTo>
                  <a:cubicBezTo>
                    <a:pt x="0" y="77831"/>
                    <a:pt x="11160" y="50889"/>
                    <a:pt x="31024" y="31024"/>
                  </a:cubicBezTo>
                  <a:cubicBezTo>
                    <a:pt x="50889" y="11160"/>
                    <a:pt x="77831" y="0"/>
                    <a:pt x="105924" y="0"/>
                  </a:cubicBezTo>
                  <a:close/>
                </a:path>
              </a:pathLst>
            </a:custGeom>
            <a:solidFill>
              <a:srgbClr val="FFFFFF"/>
            </a:solidFill>
            <a:ln w="19050" cap="rnd">
              <a:solidFill>
                <a:srgbClr val="424242"/>
              </a:solidFill>
              <a:prstDash val="solid"/>
              <a:round/>
            </a:ln>
          </p:spPr>
        </p:sp>
        <p:sp>
          <p:nvSpPr>
            <p:cNvPr name="TextBox 16" id="16"/>
            <p:cNvSpPr txBox="true"/>
            <p:nvPr/>
          </p:nvSpPr>
          <p:spPr>
            <a:xfrm>
              <a:off x="0" y="-28575"/>
              <a:ext cx="303987" cy="240422"/>
            </a:xfrm>
            <a:prstGeom prst="rect">
              <a:avLst/>
            </a:prstGeom>
          </p:spPr>
          <p:txBody>
            <a:bodyPr anchor="ctr" rtlCol="false" tIns="50800" lIns="50800" bIns="50800" rIns="50800"/>
            <a:lstStyle/>
            <a:p>
              <a:pPr algn="ctr">
                <a:lnSpc>
                  <a:spcPts val="2015"/>
                </a:lnSpc>
              </a:pPr>
            </a:p>
          </p:txBody>
        </p:sp>
      </p:grpSp>
      <p:grpSp>
        <p:nvGrpSpPr>
          <p:cNvPr name="Group 17" id="17"/>
          <p:cNvGrpSpPr/>
          <p:nvPr/>
        </p:nvGrpSpPr>
        <p:grpSpPr>
          <a:xfrm rot="0">
            <a:off x="3015990" y="7412594"/>
            <a:ext cx="1054892" cy="735149"/>
            <a:chOff x="0" y="0"/>
            <a:chExt cx="303987" cy="211847"/>
          </a:xfrm>
        </p:grpSpPr>
        <p:sp>
          <p:nvSpPr>
            <p:cNvPr name="Freeform 18" id="18"/>
            <p:cNvSpPr/>
            <p:nvPr/>
          </p:nvSpPr>
          <p:spPr>
            <a:xfrm flipH="false" flipV="false" rot="0">
              <a:off x="0" y="0"/>
              <a:ext cx="303987" cy="211847"/>
            </a:xfrm>
            <a:custGeom>
              <a:avLst/>
              <a:gdLst/>
              <a:ahLst/>
              <a:cxnLst/>
              <a:rect r="r" b="b" t="t" l="l"/>
              <a:pathLst>
                <a:path h="211847" w="303987">
                  <a:moveTo>
                    <a:pt x="105924" y="0"/>
                  </a:moveTo>
                  <a:lnTo>
                    <a:pt x="198064" y="0"/>
                  </a:lnTo>
                  <a:cubicBezTo>
                    <a:pt x="256564" y="0"/>
                    <a:pt x="303987" y="47424"/>
                    <a:pt x="303987" y="105924"/>
                  </a:cubicBezTo>
                  <a:lnTo>
                    <a:pt x="303987" y="105924"/>
                  </a:lnTo>
                  <a:cubicBezTo>
                    <a:pt x="303987" y="134016"/>
                    <a:pt x="292827" y="160958"/>
                    <a:pt x="272963" y="180823"/>
                  </a:cubicBezTo>
                  <a:cubicBezTo>
                    <a:pt x="253098" y="200687"/>
                    <a:pt x="226156" y="211847"/>
                    <a:pt x="198064" y="211847"/>
                  </a:cubicBezTo>
                  <a:lnTo>
                    <a:pt x="105924" y="211847"/>
                  </a:lnTo>
                  <a:cubicBezTo>
                    <a:pt x="77831" y="211847"/>
                    <a:pt x="50889" y="200687"/>
                    <a:pt x="31024" y="180823"/>
                  </a:cubicBezTo>
                  <a:cubicBezTo>
                    <a:pt x="11160" y="160958"/>
                    <a:pt x="0" y="134016"/>
                    <a:pt x="0" y="105924"/>
                  </a:cubicBezTo>
                  <a:lnTo>
                    <a:pt x="0" y="105924"/>
                  </a:lnTo>
                  <a:cubicBezTo>
                    <a:pt x="0" y="77831"/>
                    <a:pt x="11160" y="50889"/>
                    <a:pt x="31024" y="31024"/>
                  </a:cubicBezTo>
                  <a:cubicBezTo>
                    <a:pt x="50889" y="11160"/>
                    <a:pt x="77831" y="0"/>
                    <a:pt x="105924" y="0"/>
                  </a:cubicBezTo>
                  <a:close/>
                </a:path>
              </a:pathLst>
            </a:custGeom>
            <a:solidFill>
              <a:srgbClr val="FFFFFF"/>
            </a:solidFill>
            <a:ln w="19050" cap="rnd">
              <a:solidFill>
                <a:srgbClr val="424242"/>
              </a:solidFill>
              <a:prstDash val="solid"/>
              <a:round/>
            </a:ln>
          </p:spPr>
        </p:sp>
        <p:sp>
          <p:nvSpPr>
            <p:cNvPr name="TextBox 19" id="19"/>
            <p:cNvSpPr txBox="true"/>
            <p:nvPr/>
          </p:nvSpPr>
          <p:spPr>
            <a:xfrm>
              <a:off x="0" y="-28575"/>
              <a:ext cx="303987" cy="240422"/>
            </a:xfrm>
            <a:prstGeom prst="rect">
              <a:avLst/>
            </a:prstGeom>
          </p:spPr>
          <p:txBody>
            <a:bodyPr anchor="ctr" rtlCol="false" tIns="50800" lIns="50800" bIns="50800" rIns="50800"/>
            <a:lstStyle/>
            <a:p>
              <a:pPr algn="ctr">
                <a:lnSpc>
                  <a:spcPts val="2015"/>
                </a:lnSpc>
              </a:pPr>
            </a:p>
          </p:txBody>
        </p:sp>
      </p:grpSp>
      <p:grpSp>
        <p:nvGrpSpPr>
          <p:cNvPr name="Group 20" id="20"/>
          <p:cNvGrpSpPr/>
          <p:nvPr/>
        </p:nvGrpSpPr>
        <p:grpSpPr>
          <a:xfrm rot="0">
            <a:off x="9914231" y="6798290"/>
            <a:ext cx="6789706" cy="2908243"/>
            <a:chOff x="0" y="0"/>
            <a:chExt cx="1956584" cy="838066"/>
          </a:xfrm>
        </p:grpSpPr>
        <p:sp>
          <p:nvSpPr>
            <p:cNvPr name="Freeform 21" id="21"/>
            <p:cNvSpPr/>
            <p:nvPr/>
          </p:nvSpPr>
          <p:spPr>
            <a:xfrm flipH="false" flipV="false" rot="0">
              <a:off x="0" y="0"/>
              <a:ext cx="1956584" cy="838066"/>
            </a:xfrm>
            <a:custGeom>
              <a:avLst/>
              <a:gdLst/>
              <a:ahLst/>
              <a:cxnLst/>
              <a:rect r="r" b="b" t="t" l="l"/>
              <a:pathLst>
                <a:path h="838066" w="1956584">
                  <a:moveTo>
                    <a:pt x="75256" y="0"/>
                  </a:moveTo>
                  <a:lnTo>
                    <a:pt x="1881328" y="0"/>
                  </a:lnTo>
                  <a:cubicBezTo>
                    <a:pt x="1922891" y="0"/>
                    <a:pt x="1956584" y="33693"/>
                    <a:pt x="1956584" y="75256"/>
                  </a:cubicBezTo>
                  <a:lnTo>
                    <a:pt x="1956584" y="762810"/>
                  </a:lnTo>
                  <a:cubicBezTo>
                    <a:pt x="1956584" y="782769"/>
                    <a:pt x="1948655" y="801911"/>
                    <a:pt x="1934542" y="816024"/>
                  </a:cubicBezTo>
                  <a:cubicBezTo>
                    <a:pt x="1920429" y="830137"/>
                    <a:pt x="1901287" y="838066"/>
                    <a:pt x="1881328" y="838066"/>
                  </a:cubicBezTo>
                  <a:lnTo>
                    <a:pt x="75256" y="838066"/>
                  </a:lnTo>
                  <a:cubicBezTo>
                    <a:pt x="33693" y="838066"/>
                    <a:pt x="0" y="804373"/>
                    <a:pt x="0" y="762810"/>
                  </a:cubicBezTo>
                  <a:lnTo>
                    <a:pt x="0" y="75256"/>
                  </a:lnTo>
                  <a:cubicBezTo>
                    <a:pt x="0" y="33693"/>
                    <a:pt x="33693" y="0"/>
                    <a:pt x="75256" y="0"/>
                  </a:cubicBezTo>
                  <a:close/>
                </a:path>
              </a:pathLst>
            </a:custGeom>
            <a:solidFill>
              <a:srgbClr val="BED8C9"/>
            </a:solidFill>
            <a:ln w="19050" cap="rnd">
              <a:solidFill>
                <a:srgbClr val="424242"/>
              </a:solidFill>
              <a:prstDash val="solid"/>
              <a:round/>
            </a:ln>
          </p:spPr>
        </p:sp>
        <p:sp>
          <p:nvSpPr>
            <p:cNvPr name="TextBox 22" id="22"/>
            <p:cNvSpPr txBox="true"/>
            <p:nvPr/>
          </p:nvSpPr>
          <p:spPr>
            <a:xfrm>
              <a:off x="0" y="-28575"/>
              <a:ext cx="1956584" cy="866641"/>
            </a:xfrm>
            <a:prstGeom prst="rect">
              <a:avLst/>
            </a:prstGeom>
          </p:spPr>
          <p:txBody>
            <a:bodyPr anchor="ctr" rtlCol="false" tIns="50800" lIns="50800" bIns="50800" rIns="50800"/>
            <a:lstStyle/>
            <a:p>
              <a:pPr algn="ctr">
                <a:lnSpc>
                  <a:spcPts val="2015"/>
                </a:lnSpc>
              </a:pPr>
            </a:p>
          </p:txBody>
        </p:sp>
      </p:grpSp>
      <p:grpSp>
        <p:nvGrpSpPr>
          <p:cNvPr name="Group 23" id="23"/>
          <p:cNvGrpSpPr/>
          <p:nvPr/>
        </p:nvGrpSpPr>
        <p:grpSpPr>
          <a:xfrm rot="0">
            <a:off x="10201215" y="7412594"/>
            <a:ext cx="1054892" cy="735149"/>
            <a:chOff x="0" y="0"/>
            <a:chExt cx="303987" cy="211847"/>
          </a:xfrm>
        </p:grpSpPr>
        <p:sp>
          <p:nvSpPr>
            <p:cNvPr name="Freeform 24" id="24"/>
            <p:cNvSpPr/>
            <p:nvPr/>
          </p:nvSpPr>
          <p:spPr>
            <a:xfrm flipH="false" flipV="false" rot="0">
              <a:off x="0" y="0"/>
              <a:ext cx="303987" cy="211847"/>
            </a:xfrm>
            <a:custGeom>
              <a:avLst/>
              <a:gdLst/>
              <a:ahLst/>
              <a:cxnLst/>
              <a:rect r="r" b="b" t="t" l="l"/>
              <a:pathLst>
                <a:path h="211847" w="303987">
                  <a:moveTo>
                    <a:pt x="105924" y="0"/>
                  </a:moveTo>
                  <a:lnTo>
                    <a:pt x="198064" y="0"/>
                  </a:lnTo>
                  <a:cubicBezTo>
                    <a:pt x="256564" y="0"/>
                    <a:pt x="303987" y="47424"/>
                    <a:pt x="303987" y="105924"/>
                  </a:cubicBezTo>
                  <a:lnTo>
                    <a:pt x="303987" y="105924"/>
                  </a:lnTo>
                  <a:cubicBezTo>
                    <a:pt x="303987" y="134016"/>
                    <a:pt x="292827" y="160958"/>
                    <a:pt x="272963" y="180823"/>
                  </a:cubicBezTo>
                  <a:cubicBezTo>
                    <a:pt x="253098" y="200687"/>
                    <a:pt x="226156" y="211847"/>
                    <a:pt x="198064" y="211847"/>
                  </a:cubicBezTo>
                  <a:lnTo>
                    <a:pt x="105924" y="211847"/>
                  </a:lnTo>
                  <a:cubicBezTo>
                    <a:pt x="77831" y="211847"/>
                    <a:pt x="50889" y="200687"/>
                    <a:pt x="31024" y="180823"/>
                  </a:cubicBezTo>
                  <a:cubicBezTo>
                    <a:pt x="11160" y="160958"/>
                    <a:pt x="0" y="134016"/>
                    <a:pt x="0" y="105924"/>
                  </a:cubicBezTo>
                  <a:lnTo>
                    <a:pt x="0" y="105924"/>
                  </a:lnTo>
                  <a:cubicBezTo>
                    <a:pt x="0" y="77831"/>
                    <a:pt x="11160" y="50889"/>
                    <a:pt x="31024" y="31024"/>
                  </a:cubicBezTo>
                  <a:cubicBezTo>
                    <a:pt x="50889" y="11160"/>
                    <a:pt x="77831" y="0"/>
                    <a:pt x="105924" y="0"/>
                  </a:cubicBezTo>
                  <a:close/>
                </a:path>
              </a:pathLst>
            </a:custGeom>
            <a:solidFill>
              <a:srgbClr val="FFFFFF"/>
            </a:solidFill>
            <a:ln w="19050" cap="rnd">
              <a:solidFill>
                <a:srgbClr val="424242"/>
              </a:solidFill>
              <a:prstDash val="solid"/>
              <a:round/>
            </a:ln>
          </p:spPr>
        </p:sp>
        <p:sp>
          <p:nvSpPr>
            <p:cNvPr name="TextBox 25" id="25"/>
            <p:cNvSpPr txBox="true"/>
            <p:nvPr/>
          </p:nvSpPr>
          <p:spPr>
            <a:xfrm>
              <a:off x="0" y="-28575"/>
              <a:ext cx="303987" cy="240422"/>
            </a:xfrm>
            <a:prstGeom prst="rect">
              <a:avLst/>
            </a:prstGeom>
          </p:spPr>
          <p:txBody>
            <a:bodyPr anchor="ctr" rtlCol="false" tIns="50800" lIns="50800" bIns="50800" rIns="50800"/>
            <a:lstStyle/>
            <a:p>
              <a:pPr algn="ctr">
                <a:lnSpc>
                  <a:spcPts val="2015"/>
                </a:lnSpc>
              </a:pPr>
            </a:p>
          </p:txBody>
        </p:sp>
      </p:grpSp>
      <p:sp>
        <p:nvSpPr>
          <p:cNvPr name="Freeform 26" id="26"/>
          <p:cNvSpPr/>
          <p:nvPr/>
        </p:nvSpPr>
        <p:spPr>
          <a:xfrm flipH="false" flipV="false" rot="0">
            <a:off x="13226115" y="871808"/>
            <a:ext cx="3477822" cy="2529325"/>
          </a:xfrm>
          <a:custGeom>
            <a:avLst/>
            <a:gdLst/>
            <a:ahLst/>
            <a:cxnLst/>
            <a:rect r="r" b="b" t="t" l="l"/>
            <a:pathLst>
              <a:path h="2529325" w="3477822">
                <a:moveTo>
                  <a:pt x="0" y="0"/>
                </a:moveTo>
                <a:lnTo>
                  <a:pt x="3477823" y="0"/>
                </a:lnTo>
                <a:lnTo>
                  <a:pt x="3477823" y="2529325"/>
                </a:lnTo>
                <a:lnTo>
                  <a:pt x="0" y="2529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1123415" y="741687"/>
            <a:ext cx="11163596" cy="1961898"/>
          </a:xfrm>
          <a:prstGeom prst="rect">
            <a:avLst/>
          </a:prstGeom>
        </p:spPr>
        <p:txBody>
          <a:bodyPr anchor="t" rtlCol="false" tIns="0" lIns="0" bIns="0" rIns="0">
            <a:spAutoFit/>
          </a:bodyPr>
          <a:lstStyle/>
          <a:p>
            <a:pPr algn="l">
              <a:lnSpc>
                <a:spcPts val="7412"/>
              </a:lnSpc>
            </a:pPr>
            <a:r>
              <a:rPr lang="en-US" b="true" sz="6800" spc="-319">
                <a:solidFill>
                  <a:srgbClr val="0B523B"/>
                </a:solidFill>
                <a:latin typeface="Poppins Heavy"/>
                <a:ea typeface="Poppins Heavy"/>
                <a:cs typeface="Poppins Heavy"/>
                <a:sym typeface="Poppins Heavy"/>
              </a:rPr>
              <a:t>Exploratory Data Analysis </a:t>
            </a:r>
          </a:p>
          <a:p>
            <a:pPr algn="l">
              <a:lnSpc>
                <a:spcPts val="7412"/>
              </a:lnSpc>
            </a:pPr>
            <a:r>
              <a:rPr lang="en-US" b="true" sz="6800" spc="-319">
                <a:solidFill>
                  <a:srgbClr val="0B523B"/>
                </a:solidFill>
                <a:latin typeface="Poppins Heavy"/>
                <a:ea typeface="Poppins Heavy"/>
                <a:cs typeface="Poppins Heavy"/>
                <a:sym typeface="Poppins Heavy"/>
              </a:rPr>
              <a:t>Overview</a:t>
            </a:r>
          </a:p>
        </p:txBody>
      </p:sp>
      <p:sp>
        <p:nvSpPr>
          <p:cNvPr name="TextBox 28" id="28"/>
          <p:cNvSpPr txBox="true"/>
          <p:nvPr/>
        </p:nvSpPr>
        <p:spPr>
          <a:xfrm rot="0">
            <a:off x="9111294" y="4286935"/>
            <a:ext cx="749011" cy="443239"/>
          </a:xfrm>
          <a:prstGeom prst="rect">
            <a:avLst/>
          </a:prstGeom>
        </p:spPr>
        <p:txBody>
          <a:bodyPr anchor="t" rtlCol="false" tIns="0" lIns="0" bIns="0" rIns="0">
            <a:spAutoFit/>
          </a:bodyPr>
          <a:lstStyle/>
          <a:p>
            <a:pPr algn="ctr">
              <a:lnSpc>
                <a:spcPts val="3092"/>
              </a:lnSpc>
            </a:pPr>
            <a:r>
              <a:rPr lang="en-US" b="true" sz="3290" spc="-154">
                <a:solidFill>
                  <a:srgbClr val="0B523B"/>
                </a:solidFill>
                <a:latin typeface="Poppins Heavy"/>
                <a:ea typeface="Poppins Heavy"/>
                <a:cs typeface="Poppins Heavy"/>
                <a:sym typeface="Poppins Heavy"/>
              </a:rPr>
              <a:t>02</a:t>
            </a:r>
          </a:p>
        </p:txBody>
      </p:sp>
      <p:sp>
        <p:nvSpPr>
          <p:cNvPr name="TextBox 29" id="29"/>
          <p:cNvSpPr txBox="true"/>
          <p:nvPr/>
        </p:nvSpPr>
        <p:spPr>
          <a:xfrm rot="0">
            <a:off x="3154878" y="7591483"/>
            <a:ext cx="749011" cy="443239"/>
          </a:xfrm>
          <a:prstGeom prst="rect">
            <a:avLst/>
          </a:prstGeom>
        </p:spPr>
        <p:txBody>
          <a:bodyPr anchor="t" rtlCol="false" tIns="0" lIns="0" bIns="0" rIns="0">
            <a:spAutoFit/>
          </a:bodyPr>
          <a:lstStyle/>
          <a:p>
            <a:pPr algn="ctr">
              <a:lnSpc>
                <a:spcPts val="3092"/>
              </a:lnSpc>
            </a:pPr>
            <a:r>
              <a:rPr lang="en-US" b="true" sz="3290" spc="-154">
                <a:solidFill>
                  <a:srgbClr val="0B523B"/>
                </a:solidFill>
                <a:latin typeface="Poppins Heavy"/>
                <a:ea typeface="Poppins Heavy"/>
                <a:cs typeface="Poppins Heavy"/>
                <a:sym typeface="Poppins Heavy"/>
              </a:rPr>
              <a:t>03</a:t>
            </a:r>
          </a:p>
        </p:txBody>
      </p:sp>
      <p:sp>
        <p:nvSpPr>
          <p:cNvPr name="TextBox 30" id="30"/>
          <p:cNvSpPr txBox="true"/>
          <p:nvPr/>
        </p:nvSpPr>
        <p:spPr>
          <a:xfrm rot="0">
            <a:off x="10354155" y="7582766"/>
            <a:ext cx="749011" cy="443239"/>
          </a:xfrm>
          <a:prstGeom prst="rect">
            <a:avLst/>
          </a:prstGeom>
        </p:spPr>
        <p:txBody>
          <a:bodyPr anchor="t" rtlCol="false" tIns="0" lIns="0" bIns="0" rIns="0">
            <a:spAutoFit/>
          </a:bodyPr>
          <a:lstStyle/>
          <a:p>
            <a:pPr algn="ctr">
              <a:lnSpc>
                <a:spcPts val="3092"/>
              </a:lnSpc>
            </a:pPr>
            <a:r>
              <a:rPr lang="en-US" b="true" sz="3290" spc="-154">
                <a:solidFill>
                  <a:srgbClr val="0B523B"/>
                </a:solidFill>
                <a:latin typeface="Poppins Heavy"/>
                <a:ea typeface="Poppins Heavy"/>
                <a:cs typeface="Poppins Heavy"/>
                <a:sym typeface="Poppins Heavy"/>
              </a:rPr>
              <a:t>04</a:t>
            </a:r>
          </a:p>
        </p:txBody>
      </p:sp>
      <p:sp>
        <p:nvSpPr>
          <p:cNvPr name="TextBox 31" id="31"/>
          <p:cNvSpPr txBox="true"/>
          <p:nvPr/>
        </p:nvSpPr>
        <p:spPr>
          <a:xfrm rot="0">
            <a:off x="1990925" y="4330533"/>
            <a:ext cx="749011" cy="443239"/>
          </a:xfrm>
          <a:prstGeom prst="rect">
            <a:avLst/>
          </a:prstGeom>
        </p:spPr>
        <p:txBody>
          <a:bodyPr anchor="t" rtlCol="false" tIns="0" lIns="0" bIns="0" rIns="0">
            <a:spAutoFit/>
          </a:bodyPr>
          <a:lstStyle/>
          <a:p>
            <a:pPr algn="ctr">
              <a:lnSpc>
                <a:spcPts val="3092"/>
              </a:lnSpc>
            </a:pPr>
            <a:r>
              <a:rPr lang="en-US" b="true" sz="3290" spc="-154">
                <a:solidFill>
                  <a:srgbClr val="0B523B"/>
                </a:solidFill>
                <a:latin typeface="Poppins Heavy"/>
                <a:ea typeface="Poppins Heavy"/>
                <a:cs typeface="Poppins Heavy"/>
                <a:sym typeface="Poppins Heavy"/>
              </a:rPr>
              <a:t>01</a:t>
            </a:r>
          </a:p>
        </p:txBody>
      </p:sp>
      <p:sp>
        <p:nvSpPr>
          <p:cNvPr name="TextBox 32" id="32"/>
          <p:cNvSpPr txBox="true"/>
          <p:nvPr/>
        </p:nvSpPr>
        <p:spPr>
          <a:xfrm rot="0">
            <a:off x="16364196" y="2174259"/>
            <a:ext cx="230684" cy="358775"/>
          </a:xfrm>
          <a:prstGeom prst="rect">
            <a:avLst/>
          </a:prstGeom>
        </p:spPr>
        <p:txBody>
          <a:bodyPr anchor="t" rtlCol="false" tIns="0" lIns="0" bIns="0" rIns="0">
            <a:spAutoFit/>
          </a:bodyPr>
          <a:lstStyle/>
          <a:p>
            <a:pPr algn="ctr">
              <a:lnSpc>
                <a:spcPts val="2799"/>
              </a:lnSpc>
              <a:spcBef>
                <a:spcPct val="0"/>
              </a:spcBef>
            </a:pPr>
            <a:r>
              <a:rPr lang="en-US" sz="1999" spc="-93">
                <a:solidFill>
                  <a:srgbClr val="000000"/>
                </a:solidFill>
                <a:latin typeface="Poppins Light"/>
                <a:ea typeface="Poppins Light"/>
                <a:cs typeface="Poppins Light"/>
                <a:sym typeface="Poppins Light"/>
              </a:rPr>
              <a:t>    </a:t>
            </a:r>
          </a:p>
        </p:txBody>
      </p:sp>
      <p:sp>
        <p:nvSpPr>
          <p:cNvPr name="TextBox 33" id="33"/>
          <p:cNvSpPr txBox="true"/>
          <p:nvPr/>
        </p:nvSpPr>
        <p:spPr>
          <a:xfrm rot="0">
            <a:off x="3072009" y="4075445"/>
            <a:ext cx="4852772" cy="1898023"/>
          </a:xfrm>
          <a:prstGeom prst="rect">
            <a:avLst/>
          </a:prstGeom>
        </p:spPr>
        <p:txBody>
          <a:bodyPr anchor="t" rtlCol="false" tIns="0" lIns="0" bIns="0" rIns="0">
            <a:spAutoFit/>
          </a:bodyPr>
          <a:lstStyle/>
          <a:p>
            <a:pPr algn="l">
              <a:lnSpc>
                <a:spcPts val="3753"/>
              </a:lnSpc>
            </a:pPr>
            <a:r>
              <a:rPr lang="en-US" sz="2760">
                <a:solidFill>
                  <a:srgbClr val="000001"/>
                </a:solidFill>
                <a:latin typeface="Poppins"/>
                <a:ea typeface="Poppins"/>
                <a:cs typeface="Poppins"/>
                <a:sym typeface="Poppins"/>
              </a:rPr>
              <a:t>Time series patterns of video uploads, engagement and search interest.</a:t>
            </a:r>
          </a:p>
        </p:txBody>
      </p:sp>
      <p:sp>
        <p:nvSpPr>
          <p:cNvPr name="TextBox 34" id="34"/>
          <p:cNvSpPr txBox="true"/>
          <p:nvPr/>
        </p:nvSpPr>
        <p:spPr>
          <a:xfrm rot="0">
            <a:off x="10354155" y="4031847"/>
            <a:ext cx="4828077" cy="1898023"/>
          </a:xfrm>
          <a:prstGeom prst="rect">
            <a:avLst/>
          </a:prstGeom>
        </p:spPr>
        <p:txBody>
          <a:bodyPr anchor="t" rtlCol="false" tIns="0" lIns="0" bIns="0" rIns="0">
            <a:spAutoFit/>
          </a:bodyPr>
          <a:lstStyle/>
          <a:p>
            <a:pPr algn="l">
              <a:lnSpc>
                <a:spcPts val="3753"/>
              </a:lnSpc>
            </a:pPr>
            <a:r>
              <a:rPr lang="en-US" sz="2760">
                <a:solidFill>
                  <a:srgbClr val="000001"/>
                </a:solidFill>
                <a:latin typeface="Poppins"/>
                <a:ea typeface="Poppins"/>
                <a:cs typeface="Poppins"/>
                <a:sym typeface="Poppins"/>
              </a:rPr>
              <a:t>Geographic diffusion of trends across four countries using normalized search indices.</a:t>
            </a:r>
          </a:p>
        </p:txBody>
      </p:sp>
      <p:sp>
        <p:nvSpPr>
          <p:cNvPr name="TextBox 35" id="35"/>
          <p:cNvSpPr txBox="true"/>
          <p:nvPr/>
        </p:nvSpPr>
        <p:spPr>
          <a:xfrm rot="0">
            <a:off x="4230504" y="7336394"/>
            <a:ext cx="4299116" cy="1898023"/>
          </a:xfrm>
          <a:prstGeom prst="rect">
            <a:avLst/>
          </a:prstGeom>
        </p:spPr>
        <p:txBody>
          <a:bodyPr anchor="t" rtlCol="false" tIns="0" lIns="0" bIns="0" rIns="0">
            <a:spAutoFit/>
          </a:bodyPr>
          <a:lstStyle/>
          <a:p>
            <a:pPr algn="l">
              <a:lnSpc>
                <a:spcPts val="3753"/>
              </a:lnSpc>
            </a:pPr>
            <a:r>
              <a:rPr lang="en-US" sz="2760">
                <a:solidFill>
                  <a:srgbClr val="000001"/>
                </a:solidFill>
                <a:latin typeface="Poppins"/>
                <a:ea typeface="Poppins"/>
                <a:cs typeface="Poppins"/>
                <a:sym typeface="Poppins"/>
              </a:rPr>
              <a:t>Reddit sentiment and word distributions to explore public tone and discussion themes.</a:t>
            </a:r>
          </a:p>
        </p:txBody>
      </p:sp>
      <p:sp>
        <p:nvSpPr>
          <p:cNvPr name="TextBox 36" id="36"/>
          <p:cNvSpPr txBox="true"/>
          <p:nvPr/>
        </p:nvSpPr>
        <p:spPr>
          <a:xfrm rot="0">
            <a:off x="11420391" y="7336394"/>
            <a:ext cx="4712367" cy="1898023"/>
          </a:xfrm>
          <a:prstGeom prst="rect">
            <a:avLst/>
          </a:prstGeom>
        </p:spPr>
        <p:txBody>
          <a:bodyPr anchor="t" rtlCol="false" tIns="0" lIns="0" bIns="0" rIns="0">
            <a:spAutoFit/>
          </a:bodyPr>
          <a:lstStyle/>
          <a:p>
            <a:pPr algn="l">
              <a:lnSpc>
                <a:spcPts val="3753"/>
              </a:lnSpc>
            </a:pPr>
            <a:r>
              <a:rPr lang="en-US" sz="2760">
                <a:solidFill>
                  <a:srgbClr val="000001"/>
                </a:solidFill>
                <a:latin typeface="Poppins"/>
                <a:ea typeface="Poppins"/>
                <a:cs typeface="Poppins"/>
                <a:sym typeface="Poppins"/>
              </a:rPr>
              <a:t>Cross-platform alignment: Comparing Google, YouTube and Reddit activity over time.</a:t>
            </a:r>
          </a:p>
        </p:txBody>
      </p:sp>
      <p:sp>
        <p:nvSpPr>
          <p:cNvPr name="TextBox 37" id="37"/>
          <p:cNvSpPr txBox="true"/>
          <p:nvPr/>
        </p:nvSpPr>
        <p:spPr>
          <a:xfrm rot="0">
            <a:off x="1123415" y="2896308"/>
            <a:ext cx="5362036" cy="504825"/>
          </a:xfrm>
          <a:prstGeom prst="rect">
            <a:avLst/>
          </a:prstGeom>
        </p:spPr>
        <p:txBody>
          <a:bodyPr anchor="t" rtlCol="false" tIns="0" lIns="0" bIns="0" rIns="0">
            <a:spAutoFit/>
          </a:bodyPr>
          <a:lstStyle/>
          <a:p>
            <a:pPr algn="l" marL="0" indent="0" lvl="0">
              <a:lnSpc>
                <a:spcPts val="4199"/>
              </a:lnSpc>
            </a:pPr>
            <a:r>
              <a:rPr lang="en-US" b="true" sz="2999" spc="221">
                <a:solidFill>
                  <a:srgbClr val="000000"/>
                </a:solidFill>
                <a:latin typeface="TT Commons Pro Bold"/>
                <a:ea typeface="TT Commons Pro Bold"/>
                <a:cs typeface="TT Commons Pro Bold"/>
                <a:sym typeface="TT Commons Pro Bold"/>
              </a:rPr>
              <a:t>WHAT WE EXAMINED: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8A692">
                <a:alpha val="100000"/>
              </a:srgbClr>
            </a:gs>
            <a:gs pos="50000">
              <a:srgbClr val="DAE8D4">
                <a:alpha val="55000"/>
              </a:srgbClr>
            </a:gs>
            <a:gs pos="100000">
              <a:srgbClr val="EAA86B">
                <a:alpha val="11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323079" y="0"/>
            <a:ext cx="4279612" cy="6812196"/>
            <a:chOff x="0" y="0"/>
            <a:chExt cx="936054" cy="1489991"/>
          </a:xfrm>
        </p:grpSpPr>
        <p:sp>
          <p:nvSpPr>
            <p:cNvPr name="Freeform 3" id="3"/>
            <p:cNvSpPr/>
            <p:nvPr/>
          </p:nvSpPr>
          <p:spPr>
            <a:xfrm flipH="false" flipV="false" rot="0">
              <a:off x="0" y="0"/>
              <a:ext cx="936054" cy="1489992"/>
            </a:xfrm>
            <a:custGeom>
              <a:avLst/>
              <a:gdLst/>
              <a:ahLst/>
              <a:cxnLst/>
              <a:rect r="r" b="b" t="t" l="l"/>
              <a:pathLst>
                <a:path h="1489992" w="936054">
                  <a:moveTo>
                    <a:pt x="312187" y="1470922"/>
                  </a:moveTo>
                  <a:cubicBezTo>
                    <a:pt x="360176" y="1482436"/>
                    <a:pt x="414733" y="1489992"/>
                    <a:pt x="468279" y="1489992"/>
                  </a:cubicBezTo>
                  <a:cubicBezTo>
                    <a:pt x="521827" y="1489992"/>
                    <a:pt x="573353" y="1483514"/>
                    <a:pt x="620836" y="1472001"/>
                  </a:cubicBezTo>
                  <a:cubicBezTo>
                    <a:pt x="621848" y="1471641"/>
                    <a:pt x="622858" y="1471641"/>
                    <a:pt x="623868" y="1471282"/>
                  </a:cubicBezTo>
                  <a:cubicBezTo>
                    <a:pt x="802188" y="1425227"/>
                    <a:pt x="933529" y="1303613"/>
                    <a:pt x="936054" y="1146447"/>
                  </a:cubicBezTo>
                  <a:lnTo>
                    <a:pt x="936054" y="0"/>
                  </a:lnTo>
                  <a:lnTo>
                    <a:pt x="0" y="0"/>
                  </a:lnTo>
                  <a:lnTo>
                    <a:pt x="0" y="1145596"/>
                  </a:lnTo>
                  <a:cubicBezTo>
                    <a:pt x="2526" y="1304331"/>
                    <a:pt x="131846" y="1425947"/>
                    <a:pt x="312187" y="1470922"/>
                  </a:cubicBezTo>
                  <a:close/>
                </a:path>
              </a:pathLst>
            </a:custGeom>
            <a:solidFill>
              <a:srgbClr val="509D78"/>
            </a:solidFill>
          </p:spPr>
        </p:sp>
        <p:sp>
          <p:nvSpPr>
            <p:cNvPr name="TextBox 4" id="4"/>
            <p:cNvSpPr txBox="true"/>
            <p:nvPr/>
          </p:nvSpPr>
          <p:spPr>
            <a:xfrm>
              <a:off x="0" y="-76200"/>
              <a:ext cx="936054" cy="1439191"/>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7004194" y="0"/>
            <a:ext cx="4279612" cy="6812196"/>
            <a:chOff x="0" y="0"/>
            <a:chExt cx="936054" cy="1489991"/>
          </a:xfrm>
        </p:grpSpPr>
        <p:sp>
          <p:nvSpPr>
            <p:cNvPr name="Freeform 6" id="6"/>
            <p:cNvSpPr/>
            <p:nvPr/>
          </p:nvSpPr>
          <p:spPr>
            <a:xfrm flipH="false" flipV="false" rot="0">
              <a:off x="0" y="0"/>
              <a:ext cx="936054" cy="1489992"/>
            </a:xfrm>
            <a:custGeom>
              <a:avLst/>
              <a:gdLst/>
              <a:ahLst/>
              <a:cxnLst/>
              <a:rect r="r" b="b" t="t" l="l"/>
              <a:pathLst>
                <a:path h="1489992" w="936054">
                  <a:moveTo>
                    <a:pt x="312187" y="1470922"/>
                  </a:moveTo>
                  <a:cubicBezTo>
                    <a:pt x="360176" y="1482436"/>
                    <a:pt x="414733" y="1489992"/>
                    <a:pt x="468279" y="1489992"/>
                  </a:cubicBezTo>
                  <a:cubicBezTo>
                    <a:pt x="521827" y="1489992"/>
                    <a:pt x="573353" y="1483514"/>
                    <a:pt x="620836" y="1472001"/>
                  </a:cubicBezTo>
                  <a:cubicBezTo>
                    <a:pt x="621848" y="1471641"/>
                    <a:pt x="622858" y="1471641"/>
                    <a:pt x="623868" y="1471282"/>
                  </a:cubicBezTo>
                  <a:cubicBezTo>
                    <a:pt x="802188" y="1425227"/>
                    <a:pt x="933529" y="1303613"/>
                    <a:pt x="936054" y="1146447"/>
                  </a:cubicBezTo>
                  <a:lnTo>
                    <a:pt x="936054" y="0"/>
                  </a:lnTo>
                  <a:lnTo>
                    <a:pt x="0" y="0"/>
                  </a:lnTo>
                  <a:lnTo>
                    <a:pt x="0" y="1145596"/>
                  </a:lnTo>
                  <a:cubicBezTo>
                    <a:pt x="2526" y="1304331"/>
                    <a:pt x="131846" y="1425947"/>
                    <a:pt x="312187" y="1470922"/>
                  </a:cubicBezTo>
                  <a:close/>
                </a:path>
              </a:pathLst>
            </a:custGeom>
            <a:solidFill>
              <a:srgbClr val="30817B"/>
            </a:solidFill>
          </p:spPr>
        </p:sp>
        <p:sp>
          <p:nvSpPr>
            <p:cNvPr name="TextBox 7" id="7"/>
            <p:cNvSpPr txBox="true"/>
            <p:nvPr/>
          </p:nvSpPr>
          <p:spPr>
            <a:xfrm>
              <a:off x="0" y="-76200"/>
              <a:ext cx="936054" cy="1439191"/>
            </a:xfrm>
            <a:prstGeom prst="rect">
              <a:avLst/>
            </a:prstGeom>
          </p:spPr>
          <p:txBody>
            <a:bodyPr anchor="ctr" rtlCol="false" tIns="50800" lIns="50800" bIns="50800" rIns="50800"/>
            <a:lstStyle/>
            <a:p>
              <a:pPr algn="ctr">
                <a:lnSpc>
                  <a:spcPts val="3299"/>
                </a:lnSpc>
              </a:pPr>
            </a:p>
          </p:txBody>
        </p:sp>
      </p:grpSp>
      <p:grpSp>
        <p:nvGrpSpPr>
          <p:cNvPr name="Group 8" id="8"/>
          <p:cNvGrpSpPr/>
          <p:nvPr/>
        </p:nvGrpSpPr>
        <p:grpSpPr>
          <a:xfrm rot="0">
            <a:off x="12685309" y="0"/>
            <a:ext cx="4279612" cy="6812196"/>
            <a:chOff x="0" y="0"/>
            <a:chExt cx="936054" cy="1489991"/>
          </a:xfrm>
        </p:grpSpPr>
        <p:sp>
          <p:nvSpPr>
            <p:cNvPr name="Freeform 9" id="9"/>
            <p:cNvSpPr/>
            <p:nvPr/>
          </p:nvSpPr>
          <p:spPr>
            <a:xfrm flipH="false" flipV="false" rot="0">
              <a:off x="0" y="0"/>
              <a:ext cx="936054" cy="1489992"/>
            </a:xfrm>
            <a:custGeom>
              <a:avLst/>
              <a:gdLst/>
              <a:ahLst/>
              <a:cxnLst/>
              <a:rect r="r" b="b" t="t" l="l"/>
              <a:pathLst>
                <a:path h="1489992" w="936054">
                  <a:moveTo>
                    <a:pt x="312187" y="1470922"/>
                  </a:moveTo>
                  <a:cubicBezTo>
                    <a:pt x="360176" y="1482436"/>
                    <a:pt x="414733" y="1489992"/>
                    <a:pt x="468279" y="1489992"/>
                  </a:cubicBezTo>
                  <a:cubicBezTo>
                    <a:pt x="521827" y="1489992"/>
                    <a:pt x="573353" y="1483514"/>
                    <a:pt x="620836" y="1472001"/>
                  </a:cubicBezTo>
                  <a:cubicBezTo>
                    <a:pt x="621848" y="1471641"/>
                    <a:pt x="622858" y="1471641"/>
                    <a:pt x="623868" y="1471282"/>
                  </a:cubicBezTo>
                  <a:cubicBezTo>
                    <a:pt x="802188" y="1425227"/>
                    <a:pt x="933529" y="1303613"/>
                    <a:pt x="936054" y="1146447"/>
                  </a:cubicBezTo>
                  <a:lnTo>
                    <a:pt x="936054" y="0"/>
                  </a:lnTo>
                  <a:lnTo>
                    <a:pt x="0" y="0"/>
                  </a:lnTo>
                  <a:lnTo>
                    <a:pt x="0" y="1145596"/>
                  </a:lnTo>
                  <a:cubicBezTo>
                    <a:pt x="2526" y="1304331"/>
                    <a:pt x="131846" y="1425947"/>
                    <a:pt x="312187" y="1470922"/>
                  </a:cubicBezTo>
                  <a:close/>
                </a:path>
              </a:pathLst>
            </a:custGeom>
            <a:solidFill>
              <a:srgbClr val="66BB9F"/>
            </a:solidFill>
          </p:spPr>
        </p:sp>
        <p:sp>
          <p:nvSpPr>
            <p:cNvPr name="TextBox 10" id="10"/>
            <p:cNvSpPr txBox="true"/>
            <p:nvPr/>
          </p:nvSpPr>
          <p:spPr>
            <a:xfrm>
              <a:off x="0" y="-76200"/>
              <a:ext cx="936054" cy="1439191"/>
            </a:xfrm>
            <a:prstGeom prst="rect">
              <a:avLst/>
            </a:prstGeom>
          </p:spPr>
          <p:txBody>
            <a:bodyPr anchor="ctr" rtlCol="false" tIns="50800" lIns="50800" bIns="50800" rIns="50800"/>
            <a:lstStyle/>
            <a:p>
              <a:pPr algn="ctr">
                <a:lnSpc>
                  <a:spcPts val="3299"/>
                </a:lnSpc>
              </a:pPr>
            </a:p>
          </p:txBody>
        </p:sp>
      </p:grpSp>
      <p:sp>
        <p:nvSpPr>
          <p:cNvPr name="Freeform 11" id="11"/>
          <p:cNvSpPr/>
          <p:nvPr/>
        </p:nvSpPr>
        <p:spPr>
          <a:xfrm flipH="false" flipV="false" rot="0">
            <a:off x="2413594" y="597468"/>
            <a:ext cx="2098583" cy="2331759"/>
          </a:xfrm>
          <a:custGeom>
            <a:avLst/>
            <a:gdLst/>
            <a:ahLst/>
            <a:cxnLst/>
            <a:rect r="r" b="b" t="t" l="l"/>
            <a:pathLst>
              <a:path h="2331759" w="2098583">
                <a:moveTo>
                  <a:pt x="0" y="0"/>
                </a:moveTo>
                <a:lnTo>
                  <a:pt x="2098583" y="0"/>
                </a:lnTo>
                <a:lnTo>
                  <a:pt x="2098583" y="2331759"/>
                </a:lnTo>
                <a:lnTo>
                  <a:pt x="0" y="2331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3036089" y="9292599"/>
            <a:ext cx="4123905" cy="495834"/>
            <a:chOff x="0" y="0"/>
            <a:chExt cx="1276137" cy="153435"/>
          </a:xfrm>
        </p:grpSpPr>
        <p:sp>
          <p:nvSpPr>
            <p:cNvPr name="Freeform 13" id="13"/>
            <p:cNvSpPr/>
            <p:nvPr/>
          </p:nvSpPr>
          <p:spPr>
            <a:xfrm flipH="false" flipV="false" rot="0">
              <a:off x="0" y="0"/>
              <a:ext cx="1276137" cy="153435"/>
            </a:xfrm>
            <a:custGeom>
              <a:avLst/>
              <a:gdLst/>
              <a:ahLst/>
              <a:cxnLst/>
              <a:rect r="r" b="b" t="t" l="l"/>
              <a:pathLst>
                <a:path h="153435" w="1276137">
                  <a:moveTo>
                    <a:pt x="76718" y="0"/>
                  </a:moveTo>
                  <a:lnTo>
                    <a:pt x="1199420" y="0"/>
                  </a:lnTo>
                  <a:cubicBezTo>
                    <a:pt x="1219767" y="0"/>
                    <a:pt x="1239280" y="8083"/>
                    <a:pt x="1253667" y="22470"/>
                  </a:cubicBezTo>
                  <a:cubicBezTo>
                    <a:pt x="1268055" y="36857"/>
                    <a:pt x="1276137" y="56371"/>
                    <a:pt x="1276137" y="76718"/>
                  </a:cubicBezTo>
                  <a:lnTo>
                    <a:pt x="1276137" y="76718"/>
                  </a:lnTo>
                  <a:cubicBezTo>
                    <a:pt x="1276137" y="97064"/>
                    <a:pt x="1268055" y="116578"/>
                    <a:pt x="1253667" y="130965"/>
                  </a:cubicBezTo>
                  <a:cubicBezTo>
                    <a:pt x="1239280" y="145353"/>
                    <a:pt x="1219767" y="153435"/>
                    <a:pt x="1199420"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DAE8D4"/>
            </a:solidFill>
          </p:spPr>
        </p:sp>
        <p:sp>
          <p:nvSpPr>
            <p:cNvPr name="TextBox 14" id="14"/>
            <p:cNvSpPr txBox="true"/>
            <p:nvPr/>
          </p:nvSpPr>
          <p:spPr>
            <a:xfrm>
              <a:off x="0" y="-38100"/>
              <a:ext cx="1276137" cy="19153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10800000">
            <a:off x="17347429" y="9292599"/>
            <a:ext cx="606002" cy="499060"/>
            <a:chOff x="0" y="0"/>
            <a:chExt cx="647700" cy="533400"/>
          </a:xfrm>
        </p:grpSpPr>
        <p:sp>
          <p:nvSpPr>
            <p:cNvPr name="Freeform 16" id="16"/>
            <p:cNvSpPr/>
            <p:nvPr/>
          </p:nvSpPr>
          <p:spPr>
            <a:xfrm flipH="false" flipV="false" rot="0">
              <a:off x="0" y="0"/>
              <a:ext cx="647700" cy="533400"/>
            </a:xfrm>
            <a:custGeom>
              <a:avLst/>
              <a:gdLst/>
              <a:ahLst/>
              <a:cxnLst/>
              <a:rect r="r" b="b" t="t" l="l"/>
              <a:pathLst>
                <a:path h="533400" w="647700">
                  <a:moveTo>
                    <a:pt x="239386" y="166418"/>
                  </a:moveTo>
                  <a:lnTo>
                    <a:pt x="647700" y="166418"/>
                  </a:lnTo>
                  <a:lnTo>
                    <a:pt x="647700" y="366942"/>
                  </a:lnTo>
                  <a:lnTo>
                    <a:pt x="239373" y="366942"/>
                  </a:lnTo>
                  <a:lnTo>
                    <a:pt x="302255" y="533400"/>
                  </a:lnTo>
                  <a:lnTo>
                    <a:pt x="0" y="266700"/>
                  </a:lnTo>
                  <a:lnTo>
                    <a:pt x="302255" y="0"/>
                  </a:lnTo>
                  <a:lnTo>
                    <a:pt x="239386" y="166418"/>
                  </a:lnTo>
                  <a:close/>
                </a:path>
              </a:pathLst>
            </a:custGeom>
            <a:solidFill>
              <a:srgbClr val="216650"/>
            </a:solidFill>
          </p:spPr>
        </p:sp>
        <p:sp>
          <p:nvSpPr>
            <p:cNvPr name="TextBox 17" id="17"/>
            <p:cNvSpPr txBox="true"/>
            <p:nvPr/>
          </p:nvSpPr>
          <p:spPr>
            <a:xfrm>
              <a:off x="120650" y="117475"/>
              <a:ext cx="527050" cy="250825"/>
            </a:xfrm>
            <a:prstGeom prst="rect">
              <a:avLst/>
            </a:prstGeom>
          </p:spPr>
          <p:txBody>
            <a:bodyPr anchor="ctr" rtlCol="false" tIns="50800" lIns="50800" bIns="50800" rIns="50800"/>
            <a:lstStyle/>
            <a:p>
              <a:pPr algn="ctr">
                <a:lnSpc>
                  <a:spcPts val="2479"/>
                </a:lnSpc>
              </a:pPr>
            </a:p>
          </p:txBody>
        </p:sp>
      </p:grpSp>
      <p:sp>
        <p:nvSpPr>
          <p:cNvPr name="Freeform 18" id="18"/>
          <p:cNvSpPr/>
          <p:nvPr/>
        </p:nvSpPr>
        <p:spPr>
          <a:xfrm flipH="false" flipV="false" rot="0">
            <a:off x="7836017" y="499771"/>
            <a:ext cx="2494990" cy="2527153"/>
          </a:xfrm>
          <a:custGeom>
            <a:avLst/>
            <a:gdLst/>
            <a:ahLst/>
            <a:cxnLst/>
            <a:rect r="r" b="b" t="t" l="l"/>
            <a:pathLst>
              <a:path h="2527153" w="2494990">
                <a:moveTo>
                  <a:pt x="0" y="0"/>
                </a:moveTo>
                <a:lnTo>
                  <a:pt x="2494990" y="0"/>
                </a:lnTo>
                <a:lnTo>
                  <a:pt x="2494990" y="2527153"/>
                </a:lnTo>
                <a:lnTo>
                  <a:pt x="0" y="25271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3673438" y="551038"/>
            <a:ext cx="2335078" cy="2475886"/>
          </a:xfrm>
          <a:custGeom>
            <a:avLst/>
            <a:gdLst/>
            <a:ahLst/>
            <a:cxnLst/>
            <a:rect r="r" b="b" t="t" l="l"/>
            <a:pathLst>
              <a:path h="2475886" w="2335078">
                <a:moveTo>
                  <a:pt x="0" y="0"/>
                </a:moveTo>
                <a:lnTo>
                  <a:pt x="2335077" y="0"/>
                </a:lnTo>
                <a:lnTo>
                  <a:pt x="2335077" y="2475886"/>
                </a:lnTo>
                <a:lnTo>
                  <a:pt x="0" y="2475886"/>
                </a:lnTo>
                <a:lnTo>
                  <a:pt x="0" y="0"/>
                </a:lnTo>
                <a:close/>
              </a:path>
            </a:pathLst>
          </a:custGeom>
          <a:blipFill>
            <a:blip r:embed="rId6"/>
            <a:stretch>
              <a:fillRect l="-47152" t="-4548" r="-40722" b="-4423"/>
            </a:stretch>
          </a:blipFill>
        </p:spPr>
      </p:sp>
      <p:sp>
        <p:nvSpPr>
          <p:cNvPr name="TextBox 20" id="20"/>
          <p:cNvSpPr txBox="true"/>
          <p:nvPr/>
        </p:nvSpPr>
        <p:spPr>
          <a:xfrm rot="0">
            <a:off x="3562600" y="7278921"/>
            <a:ext cx="11162800" cy="1881505"/>
          </a:xfrm>
          <a:prstGeom prst="rect">
            <a:avLst/>
          </a:prstGeom>
        </p:spPr>
        <p:txBody>
          <a:bodyPr anchor="t" rtlCol="false" tIns="0" lIns="0" bIns="0" rIns="0">
            <a:spAutoFit/>
          </a:bodyPr>
          <a:lstStyle/>
          <a:p>
            <a:pPr algn="ctr">
              <a:lnSpc>
                <a:spcPts val="7280"/>
              </a:lnSpc>
            </a:pPr>
            <a:r>
              <a:rPr lang="en-US" b="true" sz="5600" spc="168">
                <a:solidFill>
                  <a:srgbClr val="0B523B"/>
                </a:solidFill>
                <a:latin typeface="Poppins Bold"/>
                <a:ea typeface="Poppins Bold"/>
                <a:cs typeface="Poppins Bold"/>
                <a:sym typeface="Poppins Bold"/>
              </a:rPr>
              <a:t>STATISTICAL AND MACHINE LEARNING METHODS</a:t>
            </a:r>
          </a:p>
        </p:txBody>
      </p:sp>
      <p:grpSp>
        <p:nvGrpSpPr>
          <p:cNvPr name="Group 21" id="21"/>
          <p:cNvGrpSpPr/>
          <p:nvPr/>
        </p:nvGrpSpPr>
        <p:grpSpPr>
          <a:xfrm rot="0">
            <a:off x="2230244" y="3133774"/>
            <a:ext cx="2459375" cy="1430621"/>
            <a:chOff x="0" y="0"/>
            <a:chExt cx="3279166" cy="1907495"/>
          </a:xfrm>
        </p:grpSpPr>
        <p:sp>
          <p:nvSpPr>
            <p:cNvPr name="TextBox 22" id="22"/>
            <p:cNvSpPr txBox="true"/>
            <p:nvPr/>
          </p:nvSpPr>
          <p:spPr>
            <a:xfrm rot="0">
              <a:off x="0" y="0"/>
              <a:ext cx="3279166" cy="558800"/>
            </a:xfrm>
            <a:prstGeom prst="rect">
              <a:avLst/>
            </a:prstGeom>
          </p:spPr>
          <p:txBody>
            <a:bodyPr anchor="t" rtlCol="false" tIns="0" lIns="0" bIns="0" rIns="0">
              <a:spAutoFit/>
            </a:bodyPr>
            <a:lstStyle/>
            <a:p>
              <a:pPr algn="ctr">
                <a:lnSpc>
                  <a:spcPts val="3359"/>
                </a:lnSpc>
              </a:pPr>
              <a:r>
                <a:rPr lang="en-US" b="true" sz="2799" spc="279">
                  <a:solidFill>
                    <a:srgbClr val="FFFFFF"/>
                  </a:solidFill>
                  <a:latin typeface="Aileron Bold"/>
                  <a:ea typeface="Aileron Bold"/>
                  <a:cs typeface="Aileron Bold"/>
                  <a:sym typeface="Aileron Bold"/>
                </a:rPr>
                <a:t>1</a:t>
              </a:r>
            </a:p>
          </p:txBody>
        </p:sp>
        <p:sp>
          <p:nvSpPr>
            <p:cNvPr name="TextBox 23" id="23"/>
            <p:cNvSpPr txBox="true"/>
            <p:nvPr/>
          </p:nvSpPr>
          <p:spPr>
            <a:xfrm rot="0">
              <a:off x="0" y="719199"/>
              <a:ext cx="3279166" cy="1188297"/>
            </a:xfrm>
            <a:prstGeom prst="rect">
              <a:avLst/>
            </a:prstGeom>
          </p:spPr>
          <p:txBody>
            <a:bodyPr anchor="t" rtlCol="false" tIns="0" lIns="0" bIns="0" rIns="0">
              <a:spAutoFit/>
            </a:bodyPr>
            <a:lstStyle/>
            <a:p>
              <a:pPr algn="ctr">
                <a:lnSpc>
                  <a:spcPts val="3640"/>
                </a:lnSpc>
              </a:pPr>
              <a:r>
                <a:rPr lang="en-US" sz="2600" spc="52">
                  <a:solidFill>
                    <a:srgbClr val="FFFFFF"/>
                  </a:solidFill>
                  <a:latin typeface="Aileron"/>
                  <a:ea typeface="Aileron"/>
                  <a:cs typeface="Aileron"/>
                  <a:sym typeface="Aileron"/>
                </a:rPr>
                <a:t>Regression </a:t>
              </a:r>
            </a:p>
            <a:p>
              <a:pPr algn="ctr">
                <a:lnSpc>
                  <a:spcPts val="3640"/>
                </a:lnSpc>
              </a:pPr>
              <a:r>
                <a:rPr lang="en-US" sz="2600" spc="52">
                  <a:solidFill>
                    <a:srgbClr val="FFFFFF"/>
                  </a:solidFill>
                  <a:latin typeface="Aileron"/>
                  <a:ea typeface="Aileron"/>
                  <a:cs typeface="Aileron"/>
                  <a:sym typeface="Aileron"/>
                </a:rPr>
                <a:t>Analysis</a:t>
              </a:r>
            </a:p>
          </p:txBody>
        </p:sp>
      </p:grpSp>
      <p:grpSp>
        <p:nvGrpSpPr>
          <p:cNvPr name="Group 24" id="24"/>
          <p:cNvGrpSpPr/>
          <p:nvPr/>
        </p:nvGrpSpPr>
        <p:grpSpPr>
          <a:xfrm rot="0">
            <a:off x="7914313" y="3406098"/>
            <a:ext cx="2459375" cy="973421"/>
            <a:chOff x="0" y="0"/>
            <a:chExt cx="3279166" cy="1297895"/>
          </a:xfrm>
        </p:grpSpPr>
        <p:sp>
          <p:nvSpPr>
            <p:cNvPr name="TextBox 25" id="25"/>
            <p:cNvSpPr txBox="true"/>
            <p:nvPr/>
          </p:nvSpPr>
          <p:spPr>
            <a:xfrm rot="0">
              <a:off x="0" y="0"/>
              <a:ext cx="3279166" cy="558800"/>
            </a:xfrm>
            <a:prstGeom prst="rect">
              <a:avLst/>
            </a:prstGeom>
          </p:spPr>
          <p:txBody>
            <a:bodyPr anchor="t" rtlCol="false" tIns="0" lIns="0" bIns="0" rIns="0">
              <a:spAutoFit/>
            </a:bodyPr>
            <a:lstStyle/>
            <a:p>
              <a:pPr algn="ctr">
                <a:lnSpc>
                  <a:spcPts val="3359"/>
                </a:lnSpc>
              </a:pPr>
              <a:r>
                <a:rPr lang="en-US" b="true" sz="2799" spc="279">
                  <a:solidFill>
                    <a:srgbClr val="FFFFFF"/>
                  </a:solidFill>
                  <a:latin typeface="Aileron Bold"/>
                  <a:ea typeface="Aileron Bold"/>
                  <a:cs typeface="Aileron Bold"/>
                  <a:sym typeface="Aileron Bold"/>
                </a:rPr>
                <a:t>2</a:t>
              </a:r>
            </a:p>
          </p:txBody>
        </p:sp>
        <p:sp>
          <p:nvSpPr>
            <p:cNvPr name="TextBox 26" id="26"/>
            <p:cNvSpPr txBox="true"/>
            <p:nvPr/>
          </p:nvSpPr>
          <p:spPr>
            <a:xfrm rot="0">
              <a:off x="0" y="719199"/>
              <a:ext cx="3279166" cy="578697"/>
            </a:xfrm>
            <a:prstGeom prst="rect">
              <a:avLst/>
            </a:prstGeom>
          </p:spPr>
          <p:txBody>
            <a:bodyPr anchor="t" rtlCol="false" tIns="0" lIns="0" bIns="0" rIns="0">
              <a:spAutoFit/>
            </a:bodyPr>
            <a:lstStyle/>
            <a:p>
              <a:pPr algn="ctr">
                <a:lnSpc>
                  <a:spcPts val="3640"/>
                </a:lnSpc>
              </a:pPr>
              <a:r>
                <a:rPr lang="en-US" sz="2600" spc="52">
                  <a:solidFill>
                    <a:srgbClr val="FFFFFF"/>
                  </a:solidFill>
                  <a:latin typeface="Aileron"/>
                  <a:ea typeface="Aileron"/>
                  <a:cs typeface="Aileron"/>
                  <a:sym typeface="Aileron"/>
                </a:rPr>
                <a:t>Random Forest</a:t>
              </a:r>
            </a:p>
          </p:txBody>
        </p:sp>
      </p:grpSp>
      <p:grpSp>
        <p:nvGrpSpPr>
          <p:cNvPr name="Group 27" id="27"/>
          <p:cNvGrpSpPr/>
          <p:nvPr/>
        </p:nvGrpSpPr>
        <p:grpSpPr>
          <a:xfrm rot="0">
            <a:off x="13598381" y="3202016"/>
            <a:ext cx="2459375" cy="1430621"/>
            <a:chOff x="0" y="0"/>
            <a:chExt cx="3279166" cy="1907495"/>
          </a:xfrm>
        </p:grpSpPr>
        <p:sp>
          <p:nvSpPr>
            <p:cNvPr name="TextBox 28" id="28"/>
            <p:cNvSpPr txBox="true"/>
            <p:nvPr/>
          </p:nvSpPr>
          <p:spPr>
            <a:xfrm rot="0">
              <a:off x="0" y="0"/>
              <a:ext cx="3279166" cy="558800"/>
            </a:xfrm>
            <a:prstGeom prst="rect">
              <a:avLst/>
            </a:prstGeom>
          </p:spPr>
          <p:txBody>
            <a:bodyPr anchor="t" rtlCol="false" tIns="0" lIns="0" bIns="0" rIns="0">
              <a:spAutoFit/>
            </a:bodyPr>
            <a:lstStyle/>
            <a:p>
              <a:pPr algn="ctr">
                <a:lnSpc>
                  <a:spcPts val="3359"/>
                </a:lnSpc>
              </a:pPr>
              <a:r>
                <a:rPr lang="en-US" b="true" sz="2799" spc="279">
                  <a:solidFill>
                    <a:srgbClr val="FFFFFF"/>
                  </a:solidFill>
                  <a:latin typeface="Aileron Bold"/>
                  <a:ea typeface="Aileron Bold"/>
                  <a:cs typeface="Aileron Bold"/>
                  <a:sym typeface="Aileron Bold"/>
                </a:rPr>
                <a:t>3</a:t>
              </a:r>
            </a:p>
          </p:txBody>
        </p:sp>
        <p:sp>
          <p:nvSpPr>
            <p:cNvPr name="TextBox 29" id="29"/>
            <p:cNvSpPr txBox="true"/>
            <p:nvPr/>
          </p:nvSpPr>
          <p:spPr>
            <a:xfrm rot="0">
              <a:off x="0" y="719199"/>
              <a:ext cx="3279166" cy="1188297"/>
            </a:xfrm>
            <a:prstGeom prst="rect">
              <a:avLst/>
            </a:prstGeom>
          </p:spPr>
          <p:txBody>
            <a:bodyPr anchor="t" rtlCol="false" tIns="0" lIns="0" bIns="0" rIns="0">
              <a:spAutoFit/>
            </a:bodyPr>
            <a:lstStyle/>
            <a:p>
              <a:pPr algn="ctr">
                <a:lnSpc>
                  <a:spcPts val="3640"/>
                </a:lnSpc>
              </a:pPr>
              <a:r>
                <a:rPr lang="en-US" sz="2600" spc="52">
                  <a:solidFill>
                    <a:srgbClr val="FFFFFF"/>
                  </a:solidFill>
                  <a:latin typeface="Aileron"/>
                  <a:ea typeface="Aileron"/>
                  <a:cs typeface="Aileron"/>
                  <a:sym typeface="Aileron"/>
                </a:rPr>
                <a:t>LDA </a:t>
              </a:r>
            </a:p>
            <a:p>
              <a:pPr algn="ctr">
                <a:lnSpc>
                  <a:spcPts val="3640"/>
                </a:lnSpc>
              </a:pPr>
              <a:r>
                <a:rPr lang="en-US" sz="2600" spc="52">
                  <a:solidFill>
                    <a:srgbClr val="FFFFFF"/>
                  </a:solidFill>
                  <a:latin typeface="Aileron"/>
                  <a:ea typeface="Aileron"/>
                  <a:cs typeface="Aileron"/>
                  <a:sym typeface="Aileron"/>
                </a:rPr>
                <a:t>Topic Modeling</a:t>
              </a:r>
            </a:p>
          </p:txBody>
        </p:sp>
      </p:grpSp>
      <p:sp>
        <p:nvSpPr>
          <p:cNvPr name="TextBox 30" id="30"/>
          <p:cNvSpPr txBox="true"/>
          <p:nvPr/>
        </p:nvSpPr>
        <p:spPr>
          <a:xfrm rot="0">
            <a:off x="13436722" y="9400653"/>
            <a:ext cx="3322638" cy="279727"/>
          </a:xfrm>
          <a:prstGeom prst="rect">
            <a:avLst/>
          </a:prstGeom>
        </p:spPr>
        <p:txBody>
          <a:bodyPr anchor="t" rtlCol="false" tIns="0" lIns="0" bIns="0" rIns="0">
            <a:spAutoFit/>
          </a:bodyPr>
          <a:lstStyle/>
          <a:p>
            <a:pPr algn="ctr">
              <a:lnSpc>
                <a:spcPts val="2013"/>
              </a:lnSpc>
            </a:pPr>
            <a:r>
              <a:rPr lang="en-US" sz="1864">
                <a:solidFill>
                  <a:srgbClr val="1C2120"/>
                </a:solidFill>
                <a:latin typeface="Poppins"/>
                <a:ea typeface="Poppins"/>
                <a:cs typeface="Poppins"/>
                <a:sym typeface="Poppins"/>
              </a:rPr>
              <a:t>Results</a:t>
            </a:r>
          </a:p>
        </p:txBody>
      </p:sp>
      <p:sp>
        <p:nvSpPr>
          <p:cNvPr name="TextBox 31" id="31"/>
          <p:cNvSpPr txBox="true"/>
          <p:nvPr/>
        </p:nvSpPr>
        <p:spPr>
          <a:xfrm rot="0">
            <a:off x="1940866" y="4828540"/>
            <a:ext cx="3038131" cy="1102360"/>
          </a:xfrm>
          <a:prstGeom prst="rect">
            <a:avLst/>
          </a:prstGeom>
        </p:spPr>
        <p:txBody>
          <a:bodyPr anchor="t" rtlCol="false" tIns="0" lIns="0" bIns="0" rIns="0">
            <a:spAutoFit/>
          </a:bodyPr>
          <a:lstStyle/>
          <a:p>
            <a:pPr algn="ctr">
              <a:lnSpc>
                <a:spcPts val="2239"/>
              </a:lnSpc>
            </a:pPr>
            <a:r>
              <a:rPr lang="en-US" sz="1599" spc="31">
                <a:solidFill>
                  <a:srgbClr val="FFFFFF"/>
                </a:solidFill>
                <a:latin typeface="Aileron"/>
                <a:ea typeface="Aileron"/>
                <a:cs typeface="Aileron"/>
                <a:sym typeface="Aileron"/>
              </a:rPr>
              <a:t>Used to see if early engagement and sentiment can predict how the trend will spread throughout various regions.</a:t>
            </a:r>
          </a:p>
        </p:txBody>
      </p:sp>
      <p:sp>
        <p:nvSpPr>
          <p:cNvPr name="TextBox 32" id="32"/>
          <p:cNvSpPr txBox="true"/>
          <p:nvPr/>
        </p:nvSpPr>
        <p:spPr>
          <a:xfrm rot="0">
            <a:off x="7917266" y="4722419"/>
            <a:ext cx="2456421" cy="1102360"/>
          </a:xfrm>
          <a:prstGeom prst="rect">
            <a:avLst/>
          </a:prstGeom>
        </p:spPr>
        <p:txBody>
          <a:bodyPr anchor="t" rtlCol="false" tIns="0" lIns="0" bIns="0" rIns="0">
            <a:spAutoFit/>
          </a:bodyPr>
          <a:lstStyle/>
          <a:p>
            <a:pPr algn="ctr">
              <a:lnSpc>
                <a:spcPts val="2239"/>
              </a:lnSpc>
            </a:pPr>
            <a:r>
              <a:rPr lang="en-US" sz="1599" spc="31">
                <a:solidFill>
                  <a:srgbClr val="FFFFFF"/>
                </a:solidFill>
                <a:latin typeface="Aileron"/>
                <a:ea typeface="Aileron"/>
                <a:cs typeface="Aileron"/>
                <a:sym typeface="Aileron"/>
              </a:rPr>
              <a:t>Used to analyze engagement and content features most influential to Youtube </a:t>
            </a:r>
          </a:p>
        </p:txBody>
      </p:sp>
      <p:sp>
        <p:nvSpPr>
          <p:cNvPr name="TextBox 33" id="33"/>
          <p:cNvSpPr txBox="true"/>
          <p:nvPr/>
        </p:nvSpPr>
        <p:spPr>
          <a:xfrm rot="0">
            <a:off x="13436722" y="4966012"/>
            <a:ext cx="2808509" cy="1102360"/>
          </a:xfrm>
          <a:prstGeom prst="rect">
            <a:avLst/>
          </a:prstGeom>
        </p:spPr>
        <p:txBody>
          <a:bodyPr anchor="t" rtlCol="false" tIns="0" lIns="0" bIns="0" rIns="0">
            <a:spAutoFit/>
          </a:bodyPr>
          <a:lstStyle/>
          <a:p>
            <a:pPr algn="ctr">
              <a:lnSpc>
                <a:spcPts val="2239"/>
              </a:lnSpc>
            </a:pPr>
            <a:r>
              <a:rPr lang="en-US" sz="1599" spc="31">
                <a:solidFill>
                  <a:srgbClr val="FFFFFF"/>
                </a:solidFill>
                <a:latin typeface="Aileron"/>
                <a:ea typeface="Aileron"/>
                <a:cs typeface="Aileron"/>
                <a:sym typeface="Aileron"/>
              </a:rPr>
              <a:t>Used to find themes in Reddit conversations and analyze different conversations across different trends.</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BF3E8">
                <a:alpha val="100000"/>
              </a:srgbClr>
            </a:gs>
            <a:gs pos="50000">
              <a:srgbClr val="FCF5EE">
                <a:alpha val="55000"/>
              </a:srgbClr>
            </a:gs>
            <a:gs pos="100000">
              <a:srgbClr val="82B5A3">
                <a:alpha val="445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882269" y="925129"/>
            <a:ext cx="10058244" cy="8479507"/>
            <a:chOff x="0" y="0"/>
            <a:chExt cx="5640293" cy="4754995"/>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5640293" cy="4754995"/>
            </a:xfrm>
            <a:custGeom>
              <a:avLst/>
              <a:gdLst/>
              <a:ahLst/>
              <a:cxnLst/>
              <a:rect r="r" b="b" t="t" l="l"/>
              <a:pathLst>
                <a:path h="4754995" w="5640293">
                  <a:moveTo>
                    <a:pt x="5515833" y="4754995"/>
                  </a:moveTo>
                  <a:lnTo>
                    <a:pt x="124460" y="4754995"/>
                  </a:lnTo>
                  <a:cubicBezTo>
                    <a:pt x="55880" y="4754995"/>
                    <a:pt x="0" y="4699115"/>
                    <a:pt x="0" y="4630535"/>
                  </a:cubicBezTo>
                  <a:lnTo>
                    <a:pt x="0" y="124460"/>
                  </a:lnTo>
                  <a:cubicBezTo>
                    <a:pt x="0" y="55880"/>
                    <a:pt x="55880" y="0"/>
                    <a:pt x="124460" y="0"/>
                  </a:cubicBezTo>
                  <a:lnTo>
                    <a:pt x="5515833" y="0"/>
                  </a:lnTo>
                  <a:cubicBezTo>
                    <a:pt x="5584413" y="0"/>
                    <a:pt x="5640293" y="55880"/>
                    <a:pt x="5640293" y="124460"/>
                  </a:cubicBezTo>
                  <a:lnTo>
                    <a:pt x="5640293" y="4630535"/>
                  </a:lnTo>
                  <a:cubicBezTo>
                    <a:pt x="5640293" y="4699115"/>
                    <a:pt x="5584413" y="4754995"/>
                    <a:pt x="5515833" y="4754995"/>
                  </a:cubicBezTo>
                  <a:close/>
                </a:path>
              </a:pathLst>
            </a:custGeom>
            <a:solidFill>
              <a:srgbClr val="CADFD8">
                <a:alpha val="33725"/>
              </a:srgbClr>
            </a:solidFill>
          </p:spPr>
        </p:sp>
      </p:grpSp>
      <p:grpSp>
        <p:nvGrpSpPr>
          <p:cNvPr name="Group 4" id="4"/>
          <p:cNvGrpSpPr/>
          <p:nvPr/>
        </p:nvGrpSpPr>
        <p:grpSpPr>
          <a:xfrm rot="0">
            <a:off x="469952" y="3231733"/>
            <a:ext cx="7127584" cy="1976750"/>
            <a:chOff x="0" y="0"/>
            <a:chExt cx="2562642" cy="710718"/>
          </a:xfrm>
        </p:grpSpPr>
        <p:sp>
          <p:nvSpPr>
            <p:cNvPr name="Freeform 5" id="5"/>
            <p:cNvSpPr/>
            <p:nvPr/>
          </p:nvSpPr>
          <p:spPr>
            <a:xfrm flipH="false" flipV="false" rot="0">
              <a:off x="0" y="0"/>
              <a:ext cx="2562642" cy="710718"/>
            </a:xfrm>
            <a:custGeom>
              <a:avLst/>
              <a:gdLst/>
              <a:ahLst/>
              <a:cxnLst/>
              <a:rect r="r" b="b" t="t" l="l"/>
              <a:pathLst>
                <a:path h="710718" w="2562642">
                  <a:moveTo>
                    <a:pt x="22810" y="0"/>
                  </a:moveTo>
                  <a:lnTo>
                    <a:pt x="2539832" y="0"/>
                  </a:lnTo>
                  <a:cubicBezTo>
                    <a:pt x="2545882" y="0"/>
                    <a:pt x="2551684" y="2403"/>
                    <a:pt x="2555961" y="6681"/>
                  </a:cubicBezTo>
                  <a:cubicBezTo>
                    <a:pt x="2560239" y="10959"/>
                    <a:pt x="2562642" y="16760"/>
                    <a:pt x="2562642" y="22810"/>
                  </a:cubicBezTo>
                  <a:lnTo>
                    <a:pt x="2562642" y="687908"/>
                  </a:lnTo>
                  <a:cubicBezTo>
                    <a:pt x="2562642" y="693958"/>
                    <a:pt x="2560239" y="699759"/>
                    <a:pt x="2555961" y="704037"/>
                  </a:cubicBezTo>
                  <a:cubicBezTo>
                    <a:pt x="2551684" y="708315"/>
                    <a:pt x="2545882" y="710718"/>
                    <a:pt x="2539832" y="710718"/>
                  </a:cubicBezTo>
                  <a:lnTo>
                    <a:pt x="22810" y="710718"/>
                  </a:lnTo>
                  <a:cubicBezTo>
                    <a:pt x="16760" y="710718"/>
                    <a:pt x="10959" y="708315"/>
                    <a:pt x="6681" y="704037"/>
                  </a:cubicBezTo>
                  <a:cubicBezTo>
                    <a:pt x="2403" y="699759"/>
                    <a:pt x="0" y="693958"/>
                    <a:pt x="0" y="687908"/>
                  </a:cubicBezTo>
                  <a:lnTo>
                    <a:pt x="0" y="22810"/>
                  </a:lnTo>
                  <a:cubicBezTo>
                    <a:pt x="0" y="16760"/>
                    <a:pt x="2403" y="10959"/>
                    <a:pt x="6681" y="6681"/>
                  </a:cubicBezTo>
                  <a:cubicBezTo>
                    <a:pt x="10959" y="2403"/>
                    <a:pt x="16760" y="0"/>
                    <a:pt x="22810" y="0"/>
                  </a:cubicBezTo>
                  <a:close/>
                </a:path>
              </a:pathLst>
            </a:custGeom>
            <a:solidFill>
              <a:srgbClr val="17726D">
                <a:alpha val="55686"/>
              </a:srgbClr>
            </a:solidFill>
          </p:spPr>
        </p:sp>
        <p:sp>
          <p:nvSpPr>
            <p:cNvPr name="TextBox 6" id="6"/>
            <p:cNvSpPr txBox="true"/>
            <p:nvPr/>
          </p:nvSpPr>
          <p:spPr>
            <a:xfrm>
              <a:off x="0" y="-95250"/>
              <a:ext cx="2562642" cy="805968"/>
            </a:xfrm>
            <a:prstGeom prst="rect">
              <a:avLst/>
            </a:prstGeom>
          </p:spPr>
          <p:txBody>
            <a:bodyPr anchor="ctr" rtlCol="false" tIns="50800" lIns="50800" bIns="50800" rIns="50800"/>
            <a:lstStyle/>
            <a:p>
              <a:pPr algn="ctr">
                <a:lnSpc>
                  <a:spcPts val="2784"/>
                </a:lnSpc>
              </a:pPr>
            </a:p>
          </p:txBody>
        </p:sp>
      </p:grpSp>
      <p:sp>
        <p:nvSpPr>
          <p:cNvPr name="TextBox 7" id="7"/>
          <p:cNvSpPr txBox="true"/>
          <p:nvPr/>
        </p:nvSpPr>
        <p:spPr>
          <a:xfrm rot="0">
            <a:off x="684138" y="4411837"/>
            <a:ext cx="1371712" cy="308925"/>
          </a:xfrm>
          <a:prstGeom prst="rect">
            <a:avLst/>
          </a:prstGeom>
        </p:spPr>
        <p:txBody>
          <a:bodyPr anchor="t" rtlCol="false" tIns="0" lIns="0" bIns="0" rIns="0">
            <a:spAutoFit/>
          </a:bodyPr>
          <a:lstStyle/>
          <a:p>
            <a:pPr algn="l">
              <a:lnSpc>
                <a:spcPts val="2171"/>
              </a:lnSpc>
            </a:pPr>
            <a:r>
              <a:rPr lang="en-US" b="true" sz="1550">
                <a:solidFill>
                  <a:srgbClr val="0B523B"/>
                </a:solidFill>
                <a:latin typeface="Agrandir Bold"/>
                <a:ea typeface="Agrandir Bold"/>
                <a:cs typeface="Agrandir Bold"/>
                <a:sym typeface="Agrandir Bold"/>
              </a:rPr>
              <a:t> PURPOSE</a:t>
            </a:r>
          </a:p>
        </p:txBody>
      </p:sp>
      <p:sp>
        <p:nvSpPr>
          <p:cNvPr name="AutoShape 8" id="8"/>
          <p:cNvSpPr/>
          <p:nvPr/>
        </p:nvSpPr>
        <p:spPr>
          <a:xfrm flipH="true">
            <a:off x="2055850" y="3728593"/>
            <a:ext cx="0" cy="875807"/>
          </a:xfrm>
          <a:prstGeom prst="line">
            <a:avLst/>
          </a:prstGeom>
          <a:ln cap="flat" w="19050">
            <a:solidFill>
              <a:srgbClr val="FFFFFF"/>
            </a:solidFill>
            <a:prstDash val="solid"/>
            <a:headEnd type="none" len="sm" w="sm"/>
            <a:tailEnd type="none" len="sm" w="sm"/>
          </a:ln>
        </p:spPr>
      </p:sp>
      <p:sp>
        <p:nvSpPr>
          <p:cNvPr name="Freeform 9" id="9"/>
          <p:cNvSpPr/>
          <p:nvPr/>
        </p:nvSpPr>
        <p:spPr>
          <a:xfrm flipH="false" flipV="false" rot="0">
            <a:off x="684138" y="3670412"/>
            <a:ext cx="717253" cy="589452"/>
          </a:xfrm>
          <a:custGeom>
            <a:avLst/>
            <a:gdLst/>
            <a:ahLst/>
            <a:cxnLst/>
            <a:rect r="r" b="b" t="t" l="l"/>
            <a:pathLst>
              <a:path h="589452" w="717253">
                <a:moveTo>
                  <a:pt x="0" y="0"/>
                </a:moveTo>
                <a:lnTo>
                  <a:pt x="717253" y="0"/>
                </a:lnTo>
                <a:lnTo>
                  <a:pt x="717253" y="589451"/>
                </a:lnTo>
                <a:lnTo>
                  <a:pt x="0" y="589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69952" y="5512476"/>
            <a:ext cx="7127584" cy="3000599"/>
            <a:chOff x="0" y="0"/>
            <a:chExt cx="2562642" cy="1078831"/>
          </a:xfrm>
        </p:grpSpPr>
        <p:sp>
          <p:nvSpPr>
            <p:cNvPr name="Freeform 11" id="11"/>
            <p:cNvSpPr/>
            <p:nvPr/>
          </p:nvSpPr>
          <p:spPr>
            <a:xfrm flipH="false" flipV="false" rot="0">
              <a:off x="0" y="0"/>
              <a:ext cx="2562642" cy="1078831"/>
            </a:xfrm>
            <a:custGeom>
              <a:avLst/>
              <a:gdLst/>
              <a:ahLst/>
              <a:cxnLst/>
              <a:rect r="r" b="b" t="t" l="l"/>
              <a:pathLst>
                <a:path h="1078831" w="2562642">
                  <a:moveTo>
                    <a:pt x="22810" y="0"/>
                  </a:moveTo>
                  <a:lnTo>
                    <a:pt x="2539832" y="0"/>
                  </a:lnTo>
                  <a:cubicBezTo>
                    <a:pt x="2545882" y="0"/>
                    <a:pt x="2551684" y="2403"/>
                    <a:pt x="2555961" y="6681"/>
                  </a:cubicBezTo>
                  <a:cubicBezTo>
                    <a:pt x="2560239" y="10959"/>
                    <a:pt x="2562642" y="16760"/>
                    <a:pt x="2562642" y="22810"/>
                  </a:cubicBezTo>
                  <a:lnTo>
                    <a:pt x="2562642" y="1056021"/>
                  </a:lnTo>
                  <a:cubicBezTo>
                    <a:pt x="2562642" y="1062071"/>
                    <a:pt x="2560239" y="1067873"/>
                    <a:pt x="2555961" y="1072150"/>
                  </a:cubicBezTo>
                  <a:cubicBezTo>
                    <a:pt x="2551684" y="1076428"/>
                    <a:pt x="2545882" y="1078831"/>
                    <a:pt x="2539832" y="1078831"/>
                  </a:cubicBezTo>
                  <a:lnTo>
                    <a:pt x="22810" y="1078831"/>
                  </a:lnTo>
                  <a:cubicBezTo>
                    <a:pt x="16760" y="1078831"/>
                    <a:pt x="10959" y="1076428"/>
                    <a:pt x="6681" y="1072150"/>
                  </a:cubicBezTo>
                  <a:cubicBezTo>
                    <a:pt x="2403" y="1067873"/>
                    <a:pt x="0" y="1062071"/>
                    <a:pt x="0" y="1056021"/>
                  </a:cubicBezTo>
                  <a:lnTo>
                    <a:pt x="0" y="22810"/>
                  </a:lnTo>
                  <a:cubicBezTo>
                    <a:pt x="0" y="16760"/>
                    <a:pt x="2403" y="10959"/>
                    <a:pt x="6681" y="6681"/>
                  </a:cubicBezTo>
                  <a:cubicBezTo>
                    <a:pt x="10959" y="2403"/>
                    <a:pt x="16760" y="0"/>
                    <a:pt x="22810" y="0"/>
                  </a:cubicBezTo>
                  <a:close/>
                </a:path>
              </a:pathLst>
            </a:custGeom>
            <a:solidFill>
              <a:srgbClr val="17726D">
                <a:alpha val="55686"/>
              </a:srgbClr>
            </a:solidFill>
          </p:spPr>
        </p:sp>
        <p:sp>
          <p:nvSpPr>
            <p:cNvPr name="TextBox 12" id="12"/>
            <p:cNvSpPr txBox="true"/>
            <p:nvPr/>
          </p:nvSpPr>
          <p:spPr>
            <a:xfrm>
              <a:off x="0" y="-95250"/>
              <a:ext cx="2562642" cy="1174081"/>
            </a:xfrm>
            <a:prstGeom prst="rect">
              <a:avLst/>
            </a:prstGeom>
          </p:spPr>
          <p:txBody>
            <a:bodyPr anchor="ctr" rtlCol="false" tIns="50800" lIns="50800" bIns="50800" rIns="50800"/>
            <a:lstStyle/>
            <a:p>
              <a:pPr algn="ctr">
                <a:lnSpc>
                  <a:spcPts val="2784"/>
                </a:lnSpc>
              </a:pPr>
            </a:p>
          </p:txBody>
        </p:sp>
      </p:grpSp>
      <p:sp>
        <p:nvSpPr>
          <p:cNvPr name="TextBox 13" id="13"/>
          <p:cNvSpPr txBox="true"/>
          <p:nvPr/>
        </p:nvSpPr>
        <p:spPr>
          <a:xfrm rot="0">
            <a:off x="657543" y="7478818"/>
            <a:ext cx="1275090" cy="226695"/>
          </a:xfrm>
          <a:prstGeom prst="rect">
            <a:avLst/>
          </a:prstGeom>
        </p:spPr>
        <p:txBody>
          <a:bodyPr anchor="t" rtlCol="false" tIns="0" lIns="0" bIns="0" rIns="0">
            <a:spAutoFit/>
          </a:bodyPr>
          <a:lstStyle/>
          <a:p>
            <a:pPr algn="l">
              <a:lnSpc>
                <a:spcPts val="1365"/>
              </a:lnSpc>
            </a:pPr>
            <a:r>
              <a:rPr lang="en-US" sz="1500" b="true">
                <a:solidFill>
                  <a:srgbClr val="0B523B"/>
                </a:solidFill>
                <a:latin typeface="Agrandir Bold"/>
                <a:ea typeface="Agrandir Bold"/>
                <a:cs typeface="Agrandir Bold"/>
                <a:sym typeface="Agrandir Bold"/>
              </a:rPr>
              <a:t>INSIGHTS</a:t>
            </a:r>
          </a:p>
        </p:txBody>
      </p:sp>
      <p:sp>
        <p:nvSpPr>
          <p:cNvPr name="AutoShape 14" id="14"/>
          <p:cNvSpPr/>
          <p:nvPr/>
        </p:nvSpPr>
        <p:spPr>
          <a:xfrm>
            <a:off x="2075508" y="5954589"/>
            <a:ext cx="0" cy="2021024"/>
          </a:xfrm>
          <a:prstGeom prst="line">
            <a:avLst/>
          </a:prstGeom>
          <a:ln cap="flat" w="19050">
            <a:solidFill>
              <a:srgbClr val="FFFFFF"/>
            </a:solidFill>
            <a:prstDash val="solid"/>
            <a:headEnd type="none" len="sm" w="sm"/>
            <a:tailEnd type="none" len="sm" w="sm"/>
          </a:ln>
        </p:spPr>
      </p:sp>
      <p:sp>
        <p:nvSpPr>
          <p:cNvPr name="Freeform 15" id="15"/>
          <p:cNvSpPr/>
          <p:nvPr/>
        </p:nvSpPr>
        <p:spPr>
          <a:xfrm flipH="false" flipV="false" rot="0">
            <a:off x="717750" y="6455935"/>
            <a:ext cx="782478" cy="794284"/>
          </a:xfrm>
          <a:custGeom>
            <a:avLst/>
            <a:gdLst/>
            <a:ahLst/>
            <a:cxnLst/>
            <a:rect r="r" b="b" t="t" l="l"/>
            <a:pathLst>
              <a:path h="794284" w="782478">
                <a:moveTo>
                  <a:pt x="0" y="0"/>
                </a:moveTo>
                <a:lnTo>
                  <a:pt x="782479" y="0"/>
                </a:lnTo>
                <a:lnTo>
                  <a:pt x="782479" y="794283"/>
                </a:lnTo>
                <a:lnTo>
                  <a:pt x="0" y="7942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8114962" y="1129046"/>
            <a:ext cx="9658837" cy="8028909"/>
          </a:xfrm>
          <a:custGeom>
            <a:avLst/>
            <a:gdLst/>
            <a:ahLst/>
            <a:cxnLst/>
            <a:rect r="r" b="b" t="t" l="l"/>
            <a:pathLst>
              <a:path h="8028909" w="9658837">
                <a:moveTo>
                  <a:pt x="0" y="0"/>
                </a:moveTo>
                <a:lnTo>
                  <a:pt x="9658838" y="0"/>
                </a:lnTo>
                <a:lnTo>
                  <a:pt x="9658838" y="8028908"/>
                </a:lnTo>
                <a:lnTo>
                  <a:pt x="0" y="8028908"/>
                </a:lnTo>
                <a:lnTo>
                  <a:pt x="0" y="0"/>
                </a:lnTo>
                <a:close/>
              </a:path>
            </a:pathLst>
          </a:custGeom>
          <a:blipFill>
            <a:blip r:embed="rId6"/>
            <a:stretch>
              <a:fillRect l="0" t="0" r="0" b="0"/>
            </a:stretch>
          </a:blipFill>
        </p:spPr>
      </p:sp>
      <p:sp>
        <p:nvSpPr>
          <p:cNvPr name="TextBox 17" id="17"/>
          <p:cNvSpPr txBox="true"/>
          <p:nvPr/>
        </p:nvSpPr>
        <p:spPr>
          <a:xfrm rot="0">
            <a:off x="469952" y="1071896"/>
            <a:ext cx="7288162" cy="1733550"/>
          </a:xfrm>
          <a:prstGeom prst="rect">
            <a:avLst/>
          </a:prstGeom>
        </p:spPr>
        <p:txBody>
          <a:bodyPr anchor="t" rtlCol="false" tIns="0" lIns="0" bIns="0" rIns="0">
            <a:spAutoFit/>
          </a:bodyPr>
          <a:lstStyle/>
          <a:p>
            <a:pPr algn="l">
              <a:lnSpc>
                <a:spcPts val="6600"/>
              </a:lnSpc>
            </a:pPr>
            <a:r>
              <a:rPr lang="en-US" sz="5500" b="true">
                <a:solidFill>
                  <a:srgbClr val="000000"/>
                </a:solidFill>
                <a:latin typeface="Poppins Bold"/>
                <a:ea typeface="Poppins Bold"/>
                <a:cs typeface="Poppins Bold"/>
                <a:sym typeface="Poppins Bold"/>
              </a:rPr>
              <a:t>TREND DYNAMICS </a:t>
            </a:r>
          </a:p>
          <a:p>
            <a:pPr algn="l">
              <a:lnSpc>
                <a:spcPts val="6600"/>
              </a:lnSpc>
            </a:pPr>
            <a:r>
              <a:rPr lang="en-US" b="true" sz="5500">
                <a:solidFill>
                  <a:srgbClr val="000000"/>
                </a:solidFill>
                <a:latin typeface="Poppins Bold"/>
                <a:ea typeface="Poppins Bold"/>
                <a:cs typeface="Poppins Bold"/>
                <a:sym typeface="Poppins Bold"/>
              </a:rPr>
              <a:t>ON YOUTUBE</a:t>
            </a:r>
          </a:p>
        </p:txBody>
      </p:sp>
      <p:sp>
        <p:nvSpPr>
          <p:cNvPr name="TextBox 18" id="18"/>
          <p:cNvSpPr txBox="true"/>
          <p:nvPr/>
        </p:nvSpPr>
        <p:spPr>
          <a:xfrm rot="0">
            <a:off x="2218162" y="3502921"/>
            <a:ext cx="4908676" cy="1298574"/>
          </a:xfrm>
          <a:prstGeom prst="rect">
            <a:avLst/>
          </a:prstGeom>
        </p:spPr>
        <p:txBody>
          <a:bodyPr anchor="t" rtlCol="false" tIns="0" lIns="0" bIns="0" rIns="0">
            <a:spAutoFit/>
          </a:bodyPr>
          <a:lstStyle/>
          <a:p>
            <a:pPr algn="l">
              <a:lnSpc>
                <a:spcPts val="2600"/>
              </a:lnSpc>
            </a:pPr>
            <a:r>
              <a:rPr lang="en-US" sz="2000">
                <a:solidFill>
                  <a:srgbClr val="FFFFFF"/>
                </a:solidFill>
                <a:latin typeface="TT Commons Pro"/>
                <a:ea typeface="TT Commons Pro"/>
                <a:cs typeface="TT Commons Pro"/>
                <a:sym typeface="TT Commons Pro"/>
              </a:rPr>
              <a:t>Line plot showing number of YouTube videos uploaded per week for each trend (2019–2025) to show how how posting activity mirrors virality and long-term relevance.</a:t>
            </a:r>
          </a:p>
        </p:txBody>
      </p:sp>
      <p:sp>
        <p:nvSpPr>
          <p:cNvPr name="TextBox 19" id="19"/>
          <p:cNvSpPr txBox="true"/>
          <p:nvPr/>
        </p:nvSpPr>
        <p:spPr>
          <a:xfrm rot="0">
            <a:off x="2218162" y="5628383"/>
            <a:ext cx="5167452" cy="2593974"/>
          </a:xfrm>
          <a:prstGeom prst="rect">
            <a:avLst/>
          </a:prstGeom>
        </p:spPr>
        <p:txBody>
          <a:bodyPr anchor="t" rtlCol="false" tIns="0" lIns="0" bIns="0" rIns="0">
            <a:spAutoFit/>
          </a:bodyPr>
          <a:lstStyle/>
          <a:p>
            <a:pPr algn="l" marL="431809" indent="-215904" lvl="1">
              <a:lnSpc>
                <a:spcPts val="2600"/>
              </a:lnSpc>
              <a:buFont typeface="Arial"/>
              <a:buChar char="•"/>
            </a:pPr>
            <a:r>
              <a:rPr lang="en-US" sz="2000">
                <a:solidFill>
                  <a:srgbClr val="FFFFFF"/>
                </a:solidFill>
                <a:latin typeface="TT Commons Pro"/>
                <a:ea typeface="TT Commons Pro"/>
                <a:cs typeface="TT Commons Pro"/>
                <a:sym typeface="TT Commons Pro"/>
              </a:rPr>
              <a:t>Feta Pasta shows a short, sharp spike in early 2021, aligning with its viral moment</a:t>
            </a:r>
          </a:p>
          <a:p>
            <a:pPr algn="l">
              <a:lnSpc>
                <a:spcPts val="2600"/>
              </a:lnSpc>
            </a:pPr>
          </a:p>
          <a:p>
            <a:pPr algn="l" marL="431809" indent="-215904" lvl="1">
              <a:lnSpc>
                <a:spcPts val="2600"/>
              </a:lnSpc>
              <a:buFont typeface="Arial"/>
              <a:buChar char="•"/>
            </a:pPr>
            <a:r>
              <a:rPr lang="en-US" sz="2000">
                <a:solidFill>
                  <a:srgbClr val="FFFFFF"/>
                </a:solidFill>
                <a:latin typeface="TT Commons Pro"/>
                <a:ea typeface="TT Commons Pro"/>
                <a:cs typeface="TT Commons Pro"/>
                <a:sym typeface="TT Commons Pro"/>
              </a:rPr>
              <a:t>Matcha and Air Fryer show steady, long-term growth, reflecting sustained interest.</a:t>
            </a:r>
          </a:p>
          <a:p>
            <a:pPr algn="l">
              <a:lnSpc>
                <a:spcPts val="2600"/>
              </a:lnSpc>
            </a:pPr>
          </a:p>
          <a:p>
            <a:pPr algn="l" marL="431809" indent="-215904" lvl="1">
              <a:lnSpc>
                <a:spcPts val="2600"/>
              </a:lnSpc>
              <a:buFont typeface="Arial"/>
              <a:buChar char="•"/>
            </a:pPr>
            <a:r>
              <a:rPr lang="en-US" sz="2000">
                <a:solidFill>
                  <a:srgbClr val="FFFFFF"/>
                </a:solidFill>
                <a:latin typeface="TT Commons Pro"/>
                <a:ea typeface="TT Commons Pro"/>
                <a:cs typeface="TT Commons Pro"/>
                <a:sym typeface="TT Commons Pro"/>
              </a:rPr>
              <a:t>Dubai Chocolate emerges rapidly in 2025, showing early viral potential.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DAG3Hxckd60</dc:identifier>
  <dcterms:modified xsi:type="dcterms:W3CDTF">2011-08-01T06:04:30Z</dcterms:modified>
  <cp:revision>1</cp:revision>
  <dc:title>Capstone Final Presentation</dc:title>
</cp:coreProperties>
</file>